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4"/>
    <p:sldMasterId id="2147483879" r:id="rId5"/>
  </p:sldMasterIdLst>
  <p:notesMasterIdLst>
    <p:notesMasterId r:id="rId19"/>
  </p:notesMasterIdLst>
  <p:sldIdLst>
    <p:sldId id="289" r:id="rId6"/>
    <p:sldId id="327" r:id="rId7"/>
    <p:sldId id="328" r:id="rId8"/>
    <p:sldId id="329" r:id="rId9"/>
    <p:sldId id="330" r:id="rId10"/>
    <p:sldId id="331" r:id="rId11"/>
    <p:sldId id="332" r:id="rId12"/>
    <p:sldId id="338" r:id="rId13"/>
    <p:sldId id="333" r:id="rId14"/>
    <p:sldId id="334" r:id="rId15"/>
    <p:sldId id="335" r:id="rId16"/>
    <p:sldId id="341" r:id="rId17"/>
    <p:sldId id="326" r:id="rId1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kisse" id="{EE627875-6E9B-4F2C-915A-3DB5D4C78EDC}">
          <p14:sldIdLst>
            <p14:sldId id="289"/>
            <p14:sldId id="327"/>
            <p14:sldId id="328"/>
            <p14:sldId id="329"/>
            <p14:sldId id="330"/>
            <p14:sldId id="331"/>
            <p14:sldId id="332"/>
            <p14:sldId id="338"/>
            <p14:sldId id="333"/>
            <p14:sldId id="334"/>
            <p14:sldId id="335"/>
            <p14:sldId id="341"/>
            <p14:sldId id="326"/>
          </p14:sldIdLst>
        </p14:section>
        <p14:section name="div" id="{CF994653-E304-47A1-9F8C-37AE8C377F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3300"/>
    <a:srgbClr val="00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FBE9A-C887-433D-9916-F5F945F58166}" v="1" dt="2025-01-21T10:09:14.012"/>
    <p1510:client id="{8C1AC29A-183F-46F8-AC4B-3F5E54A82D37}" v="124" dt="2025-01-21T09:54:53.475"/>
    <p1510:client id="{F477C976-8D5F-4A11-9482-7F1EDAAAD961}" v="1" dt="2025-01-20T11:47:30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10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2F19-84BB-46B1-B56E-CFAC2C516C34}" type="datetimeFigureOut">
              <a:rPr lang="nb-NO" smtClean="0"/>
              <a:t>21.01.2025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98E5F-669D-4204-BDF7-B6FA18326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64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42A91-AA8F-4401-9153-EC821796BE4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4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appsource.microsoft.com/nb-no/product/office/WA104380621?tab=Overview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ource.microsoft.com/nb-no/product/office/WA104380621?tab=Overview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appsource.microsoft.com/nb-no/product/office/WA104380621?tab=Overview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s://norskkatapult.no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app.powerbi.com/view?r=eyJrIjoiMzljNDY4OTktMTQ5Yi00YzU3LWEwZWEtNDkzYjg3NjMyMGE2IiwidCI6ImMzOWQ0OWY3LTllZWQtNDMwNy1iMDMyLWJiMjhmM2NmOWQ3OSIsImMiOjh9&amp;pageName=ReportSection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tel og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48E283-9DA5-45D1-8DAD-39D2C777FA11}"/>
              </a:ext>
            </a:extLst>
          </p:cNvPr>
          <p:cNvSpPr txBox="1"/>
          <p:nvPr userDrawn="1"/>
        </p:nvSpPr>
        <p:spPr>
          <a:xfrm>
            <a:off x="8928446" y="311835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200 tegn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1600" y="3179664"/>
            <a:ext cx="1009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1.2 - List opp sentrale partnere og deres kontaktpersoner (som kan kontaktes av virkemiddelapparatet ved behov)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1600" y="1751136"/>
            <a:ext cx="24569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1.1 – Tittel på skissen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7D60897-20CF-4EC2-B853-2E7FBE988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368"/>
          <a:stretch/>
        </p:blipFill>
        <p:spPr>
          <a:xfrm>
            <a:off x="561600" y="151552"/>
            <a:ext cx="8129108" cy="791080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77FDFD9-7A88-4A95-A406-36FA16803940}"/>
              </a:ext>
            </a:extLst>
          </p:cNvPr>
          <p:cNvSpPr txBox="1"/>
          <p:nvPr userDrawn="1"/>
        </p:nvSpPr>
        <p:spPr>
          <a:xfrm>
            <a:off x="8921011" y="5442709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46461C9-AF74-4CEF-80DC-2E487C5FA9BB}"/>
              </a:ext>
            </a:extLst>
          </p:cNvPr>
          <p:cNvSpPr txBox="1"/>
          <p:nvPr userDrawn="1"/>
        </p:nvSpPr>
        <p:spPr>
          <a:xfrm>
            <a:off x="561600" y="3426426"/>
            <a:ext cx="8749800" cy="23083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r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Legg inn bedrift/virksomhet, kontaktperson, telefonnummer og e-postadresse. 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F979B74-AE41-4F9A-8FB1-2853C49F29C2}"/>
              </a:ext>
            </a:extLst>
          </p:cNvPr>
          <p:cNvSpPr txBox="1"/>
          <p:nvPr userDrawn="1"/>
        </p:nvSpPr>
        <p:spPr>
          <a:xfrm>
            <a:off x="9936446" y="2188692"/>
            <a:ext cx="211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Velg en tittel som tåler offentliggjøring og viser hvilke ambisjoner dere har.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2044" y="1830590"/>
            <a:ext cx="288000" cy="288000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EEB75F3E-BC02-45E7-8FD7-AC4DB1E17A88}"/>
              </a:ext>
            </a:extLst>
          </p:cNvPr>
          <p:cNvSpPr txBox="1"/>
          <p:nvPr userDrawn="1"/>
        </p:nvSpPr>
        <p:spPr>
          <a:xfrm>
            <a:off x="561600" y="1974590"/>
            <a:ext cx="8749801" cy="230832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r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Tittel på skissen, navn på kontaktperson og tilhørende organisasjon, som blir offentliggjort på Grønn plattform sin nettside. 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9917335-4AFD-4ADA-9E2F-F5B4510AEE1B}"/>
              </a:ext>
            </a:extLst>
          </p:cNvPr>
          <p:cNvSpPr txBox="1"/>
          <p:nvPr userDrawn="1"/>
        </p:nvSpPr>
        <p:spPr>
          <a:xfrm>
            <a:off x="561600" y="1134553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1.0 - Tittel og kontaktinformasjon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2223233"/>
            <a:ext cx="9374846" cy="8873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794B5D9D-2748-40A5-AD79-C6353D66BA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3686949"/>
            <a:ext cx="9374846" cy="1745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748D0E0-5A36-A244-0D34-41EE76626A83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  <p:sp>
        <p:nvSpPr>
          <p:cNvPr id="4" name="TekstSylinder 33">
            <a:extLst>
              <a:ext uri="{FF2B5EF4-FFF2-40B4-BE49-F238E27FC236}">
                <a16:creationId xmlns:a16="http://schemas.microsoft.com/office/drawing/2014/main" id="{E83E0ED6-2BB7-55FC-C0E9-FBDA6F065DF4}"/>
              </a:ext>
            </a:extLst>
          </p:cNvPr>
          <p:cNvSpPr txBox="1"/>
          <p:nvPr userDrawn="1"/>
        </p:nvSpPr>
        <p:spPr>
          <a:xfrm>
            <a:off x="9936446" y="3686949"/>
            <a:ext cx="2119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Dette vil være en foreløpig liste som kan endres fram til innsending av søknad.</a:t>
            </a:r>
          </a:p>
        </p:txBody>
      </p:sp>
    </p:spTree>
    <p:extLst>
      <p:ext uri="{BB962C8B-B14F-4D97-AF65-F5344CB8AC3E}">
        <p14:creationId xmlns:p14="http://schemas.microsoft.com/office/powerpoint/2010/main" val="39273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84E60B1-EBE0-808F-0AA0-55026238C88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62690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ne no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60543D5-AA0E-237F-91B6-80B27DCEE2A5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98756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CA34350-8FD4-3FB0-188C-01BD3C474A6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  <p:sp>
        <p:nvSpPr>
          <p:cNvPr id="2" name="TekstSylinder 18">
            <a:extLst>
              <a:ext uri="{FF2B5EF4-FFF2-40B4-BE49-F238E27FC236}">
                <a16:creationId xmlns:a16="http://schemas.microsoft.com/office/drawing/2014/main" id="{80FE8F85-5B80-34A0-4751-BF5A8ED45667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9023E46E-390C-4C7B-4766-B75720B73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714D81C3-604E-BA4E-EB80-A0B44CF9D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</p:spTree>
    <p:extLst>
      <p:ext uri="{BB962C8B-B14F-4D97-AF65-F5344CB8AC3E}">
        <p14:creationId xmlns:p14="http://schemas.microsoft.com/office/powerpoint/2010/main" val="331177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inansiering, budsjett og kostn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8">
            <a:extLst>
              <a:ext uri="{FF2B5EF4-FFF2-40B4-BE49-F238E27FC236}">
                <a16:creationId xmlns:a16="http://schemas.microsoft.com/office/drawing/2014/main" id="{55132C34-435E-4722-A0AC-740F392A5396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4" name="TekstSylinder 20">
            <a:extLst>
              <a:ext uri="{FF2B5EF4-FFF2-40B4-BE49-F238E27FC236}">
                <a16:creationId xmlns:a16="http://schemas.microsoft.com/office/drawing/2014/main" id="{8C6D982C-2D9A-E3F0-B3DD-9B9DE94E897B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Egne notater</a:t>
            </a:r>
          </a:p>
        </p:txBody>
      </p:sp>
      <p:sp>
        <p:nvSpPr>
          <p:cNvPr id="5" name="Plassholder for tekst 16">
            <a:extLst>
              <a:ext uri="{FF2B5EF4-FFF2-40B4-BE49-F238E27FC236}">
                <a16:creationId xmlns:a16="http://schemas.microsoft.com/office/drawing/2014/main" id="{25143232-47BD-665B-347D-9DBFD3D4F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1902556"/>
            <a:ext cx="9374846" cy="45243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F287A982-5E8C-7944-0AEC-ADE500302C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022400"/>
            <a:ext cx="9374846" cy="573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Re: (Punkt i skissen/Overskrift/..)</a:t>
            </a:r>
          </a:p>
        </p:txBody>
      </p:sp>
      <p:sp>
        <p:nvSpPr>
          <p:cNvPr id="12" name="TekstSylinder 2">
            <a:extLst>
              <a:ext uri="{FF2B5EF4-FFF2-40B4-BE49-F238E27FC236}">
                <a16:creationId xmlns:a16="http://schemas.microsoft.com/office/drawing/2014/main" id="{51F865D1-F37F-447D-FBCE-66918D8B9DF3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96861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701B7823-C351-4260-8B48-6071CB952563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8BAA14D-6172-4CD6-BAC4-F9F71C496530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4126802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bil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C105B34-E499-864D-B73D-DAB0BCB8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466"/>
          <a:stretch/>
        </p:blipFill>
        <p:spPr>
          <a:xfrm>
            <a:off x="0" y="-27478"/>
            <a:ext cx="12192000" cy="688547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D083C48-2BB7-CA47-8CDC-FB1F38C2E7F0}"/>
              </a:ext>
            </a:extLst>
          </p:cNvPr>
          <p:cNvSpPr/>
          <p:nvPr userDrawn="1"/>
        </p:nvSpPr>
        <p:spPr>
          <a:xfrm>
            <a:off x="15378" y="-13739"/>
            <a:ext cx="7492910" cy="6885478"/>
          </a:xfrm>
          <a:prstGeom prst="rect">
            <a:avLst/>
          </a:prstGeom>
          <a:gradFill flip="none" rotWithShape="1">
            <a:gsLst>
              <a:gs pos="0">
                <a:srgbClr val="003105"/>
              </a:gs>
              <a:gs pos="100000">
                <a:srgbClr val="003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AF0A54D9-641B-9D4C-B195-5CE042766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85297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# konferansenavn</a:t>
            </a:r>
          </a:p>
        </p:txBody>
      </p:sp>
      <p:sp>
        <p:nvSpPr>
          <p:cNvPr id="13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37A39C0-1D28-6744-AAED-EDCE25A74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092789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@</a:t>
            </a:r>
            <a:r>
              <a:rPr lang="nb-NO" noProof="0" err="1"/>
              <a:t>forskningsradet</a:t>
            </a:r>
            <a:endParaRPr lang="nb-NO" noProof="0"/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784858A-0BD2-8C47-83CC-F86C943CD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3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@hovedtaler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CCBE7F-0AF6-41F4-A578-3E57EFFC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6" y="4081963"/>
            <a:ext cx="566661" cy="39600"/>
          </a:xfrm>
          <a:solidFill>
            <a:srgbClr val="08D60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B4A63789-B3A9-4930-8454-9B2942B8E36E}"/>
              </a:ext>
            </a:extLst>
          </p:cNvPr>
          <p:cNvSpPr/>
          <p:nvPr userDrawn="1"/>
        </p:nvSpPr>
        <p:spPr>
          <a:xfrm>
            <a:off x="5181600" y="5303520"/>
            <a:ext cx="101346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hlinkClick r:id="rId3"/>
            <a:extLst>
              <a:ext uri="{FF2B5EF4-FFF2-40B4-BE49-F238E27FC236}">
                <a16:creationId xmlns:a16="http://schemas.microsoft.com/office/drawing/2014/main" id="{7E737280-2AC5-4B41-82C2-AAC8DD04B5CD}"/>
              </a:ext>
            </a:extLst>
          </p:cNvPr>
          <p:cNvSpPr/>
          <p:nvPr userDrawn="1"/>
        </p:nvSpPr>
        <p:spPr>
          <a:xfrm>
            <a:off x="8350665" y="6326688"/>
            <a:ext cx="3476715" cy="23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00C966F0-B218-654F-A2E5-066B0747A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418492"/>
            <a:ext cx="5292725" cy="2327231"/>
          </a:xfrm>
          <a:prstGeom prst="rect">
            <a:avLst/>
          </a:prstGeo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3AFA21EB-5851-2A4C-B042-EACBB8139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4303469"/>
            <a:ext cx="5292725" cy="989499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506C65B-0EA4-42C4-BFD0-BA50A0679E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2895" y="434081"/>
            <a:ext cx="1625537" cy="28973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42E68C-7D6A-4431-929D-31E153B045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380" y="231211"/>
            <a:ext cx="2194073" cy="7380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51B3EC0B-EF09-4B5D-9329-63E785E0AAC2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7660" y="453966"/>
            <a:ext cx="594000" cy="268039"/>
          </a:xfrm>
          <a:prstGeom prst="rect">
            <a:avLst/>
          </a:prstGeom>
        </p:spPr>
      </p:pic>
      <p:pic>
        <p:nvPicPr>
          <p:cNvPr id="16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4D2FE5E-4FDA-41BB-9FEF-45887FFC9B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67556" y="466356"/>
            <a:ext cx="647191" cy="288000"/>
          </a:xfrm>
          <a:prstGeom prst="rect">
            <a:avLst/>
          </a:prstGeom>
        </p:spPr>
      </p:pic>
      <p:pic>
        <p:nvPicPr>
          <p:cNvPr id="21" name="Bilde 20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DF405CC5-DD4E-2E6E-A3CC-091CEEE9CC5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0211" y="295804"/>
            <a:ext cx="12569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94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>
            <a:extLst>
              <a:ext uri="{FF2B5EF4-FFF2-40B4-BE49-F238E27FC236}">
                <a16:creationId xmlns:a16="http://schemas.microsoft.com/office/drawing/2014/main" id="{5636413C-21B3-514D-8C61-67C7982C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7292"/>
          <a:stretch/>
        </p:blipFill>
        <p:spPr>
          <a:xfrm>
            <a:off x="0" y="0"/>
            <a:ext cx="12192000" cy="1993891"/>
          </a:xfrm>
          <a:prstGeom prst="rect">
            <a:avLst/>
          </a:prstGeom>
        </p:spPr>
      </p:pic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0811C06E-DA77-4950-B295-7F21FD012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449513" y="238465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016174" y="2384656"/>
            <a:ext cx="3079826" cy="568325"/>
          </a:xfrm>
          <a:noFill/>
        </p:spPr>
        <p:txBody>
          <a:bodyPr lIns="180000" rIns="251999" anchor="ctr">
            <a:noAutofit/>
          </a:bodyPr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49513" y="309260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016174" y="309260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449513" y="3803940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016174" y="3803940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449513" y="4509538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016174" y="4509538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2449513" y="5213263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016174" y="5213263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238465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662661" y="238465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3092606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662661" y="309260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803940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662661" y="3803940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4509538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662661" y="4509538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213263"/>
            <a:ext cx="566737" cy="568325"/>
          </a:xfrm>
          <a:solidFill>
            <a:srgbClr val="003105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rgbClr val="08D609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6662661" y="5213263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rgbClr val="003105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9513" y="370846"/>
            <a:ext cx="7283450" cy="104773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058C3F-1FA1-454A-8D5C-4FBD507B85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49550" y="1622479"/>
            <a:ext cx="566661" cy="39600"/>
          </a:xfrm>
          <a:solidFill>
            <a:srgbClr val="08D60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3C718F-8F58-42A2-9463-9B4E3823B326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944754-00A3-7D4C-A467-A8B3E7254BC6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F9C2F0-8969-449E-A99C-992F39A1898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6E98E-5A2A-4B05-96F9-3D086854FF0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5086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>
            <a:extLst>
              <a:ext uri="{FF2B5EF4-FFF2-40B4-BE49-F238E27FC236}">
                <a16:creationId xmlns:a16="http://schemas.microsoft.com/office/drawing/2014/main" id="{5636413C-21B3-514D-8C61-67C7982C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7292"/>
          <a:stretch/>
        </p:blipFill>
        <p:spPr>
          <a:xfrm>
            <a:off x="0" y="0"/>
            <a:ext cx="12192000" cy="1993891"/>
          </a:xfrm>
          <a:prstGeom prst="rect">
            <a:avLst/>
          </a:prstGeom>
        </p:spPr>
      </p:pic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0811C06E-DA77-4950-B295-7F21FD012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3C718F-8F58-42A2-9463-9B4E3823B326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944754-00A3-7D4C-A467-A8B3E7254BC6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F9C2F0-8969-449E-A99C-992F39A1898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6E98E-5A2A-4B05-96F9-3D086854FF0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9" name="Title Placeholder 1">
            <a:extLst>
              <a:ext uri="{FF2B5EF4-FFF2-40B4-BE49-F238E27FC236}">
                <a16:creationId xmlns:a16="http://schemas.microsoft.com/office/drawing/2014/main" id="{C64AC807-D956-4E6E-9697-C9000BB1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233829"/>
            <a:ext cx="9730581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35996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1604547"/>
            <a:ext cx="10656888" cy="4439355"/>
          </a:xfrm>
        </p:spPr>
        <p:txBody>
          <a:bodyPr/>
          <a:lstStyle>
            <a:lvl1pPr marL="216000" indent="-2160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endParaRPr lang="nb-NO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lassholder for dato 13">
            <a:extLst>
              <a:ext uri="{FF2B5EF4-FFF2-40B4-BE49-F238E27FC236}">
                <a16:creationId xmlns:a16="http://schemas.microsoft.com/office/drawing/2014/main" id="{8F7D2101-80AF-4A44-8AA1-4A6D12ABE9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FFAC8F-5CB4-B74F-B4F1-5A3AF13E13B7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ACB629F0-2CF7-794C-911D-E4F91DFE94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b-NO"/>
              <a:t>Grønn plattform</a:t>
            </a:r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CB68DA6C-7787-324C-B1F1-DDC13F73A2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Tittel 18">
            <a:extLst>
              <a:ext uri="{FF2B5EF4-FFF2-40B4-BE49-F238E27FC236}">
                <a16:creationId xmlns:a16="http://schemas.microsoft.com/office/drawing/2014/main" id="{EF22B93B-7554-FC44-B701-7383B0F6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10656888" cy="110062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81215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066A6F88-7184-4FF3-9D3C-2025EEE6F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5311" y="0"/>
            <a:ext cx="4766209" cy="687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4" y="1608148"/>
            <a:ext cx="6323666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endParaRPr lang="nb-NO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9D358-27EB-2E48-9E57-2514B222F11B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965FC0-180B-8648-A621-909F51B6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271" y="6448462"/>
            <a:ext cx="4558692" cy="2112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Grønn plattform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384BAD-A169-D649-BFD2-1D50C341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6323666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395545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blemet/Utfordr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2.2 - Hvor stort er omfanget av utfordringen?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2.1 - Beskriv hvilken utfordring som skal løses gjennom dette prosjektet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546F8A96-FEA5-4921-9150-7ADC5F69C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854" b="-18182"/>
          <a:stretch/>
        </p:blipFill>
        <p:spPr>
          <a:xfrm>
            <a:off x="563171" y="39114"/>
            <a:ext cx="5665691" cy="40011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2.0 - Utfordringen som skal løses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2.3 - Hvordan blir utfordringen forsøkt løst i dag?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Dere kan for eksempel ta utgangspunkt i behov hos kunden, i bransje, i verdikjeden, samt miljømålene i taksonomien. Konkretiser gjerne hva dere faktisk forsøker å løse.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en liten gruppe bedrifter som opplever denne utfordringen av og til, eller er det en stor gruppe selskap som opplever et stort problem kontinuerlig?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Finnes det mindre gode løsninger i dag, eller er dagens løsning at ikke noe gjøres? Har andre forsøkt å løse denne utfordringen tidligere, hvorfor har de ikke lyktes?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B2D59D1-90F6-40A2-A341-28C1299B6D97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A8EB727-2224-485E-80DB-B8AF92DC33C1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31CE284-B041-4402-9EE1-E53699531C59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B141BCA-351F-C6F3-B3D7-66AE28063F1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22251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3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066A6F88-7184-4FF3-9D3C-2025EEE6F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5311" y="0"/>
            <a:ext cx="4766209" cy="687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4" y="1608148"/>
            <a:ext cx="6323666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endParaRPr lang="nb-NO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9D358-27EB-2E48-9E57-2514B222F11B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965FC0-180B-8648-A621-909F51B6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271" y="6448462"/>
            <a:ext cx="4558692" cy="2112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384BAD-A169-D649-BFD2-1D50C341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6323666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9278210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5" y="1604547"/>
            <a:ext cx="10656888" cy="44393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B08CF-A892-0B49-87B4-8A828151F8FB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50218A-F41E-D14B-BE36-DADA84F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10656888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510183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4" y="1608148"/>
            <a:ext cx="6296772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  <a:p>
            <a:pPr lvl="0"/>
            <a:endParaRPr lang="nb-NO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15784" y="0"/>
            <a:ext cx="4776216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9DF083E-3F68-0F4F-9445-981DD49C77EB}" type="datetime1">
              <a:rPr lang="nb-NO" smtClean="0"/>
              <a:t>21.01.2025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60E2AE-13F0-194C-B0D9-9B629081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6296772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955519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 #2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4" y="1608148"/>
            <a:ext cx="4510800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  <a:p>
            <a:pPr lvl="0"/>
            <a:endParaRPr lang="nb-NO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05601" y="0"/>
            <a:ext cx="6086400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10BAC18E-7DE0-4842-BA2B-3D6636F3CB41}" type="datetime1">
              <a:rPr lang="nb-NO" smtClean="0"/>
              <a:t>21.01.2025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97F7299-BC66-814A-9ECF-4C9CA958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5042275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154147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795718"/>
            <a:ext cx="10598913" cy="5303837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A6A2849-B546-AE45-AB11-EA4DAEE80F44}" type="datetime1">
              <a:rPr lang="nb-NO" smtClean="0"/>
              <a:t>21.01.2025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0149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 mørk #2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74F7A16-30A6-C24B-8CD1-728512086A53}" type="datetime1">
              <a:rPr lang="nb-NO" smtClean="0"/>
              <a:t>21.01.2025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Her legger du inn overskrift (ikke mer enn to linjer)</a:t>
            </a:r>
            <a:endParaRPr lang="nb-NO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264" y="1764792"/>
            <a:ext cx="10586557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70931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 #2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22DE1B8-B212-E143-B46A-45DDAD15F580}" type="datetime1">
              <a:rPr lang="nb-NO" smtClean="0"/>
              <a:t>21.01.2025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Her legger du inn overskrift (ikke mer enn to linjer)</a:t>
            </a:r>
            <a:endParaRPr lang="nb-NO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594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 #3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AB4A36B-FAC4-314B-93EF-BAF55550EAE6}" type="datetime1">
              <a:rPr lang="nb-NO" smtClean="0"/>
              <a:t>21.01.2025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Denne boksen kan inneholde </a:t>
            </a:r>
            <a:br>
              <a:rPr lang="nb-NO"/>
            </a:br>
            <a:r>
              <a:rPr lang="nb-NO"/>
              <a:t>tekst, bilde, tabell, figur m.m.</a:t>
            </a:r>
          </a:p>
          <a:p>
            <a:endParaRPr lang="nb-NO"/>
          </a:p>
          <a:p>
            <a:r>
              <a:rPr lang="nb-NO"/>
              <a:t>Klikk på ikonet for å legge inn.</a:t>
            </a:r>
          </a:p>
          <a:p>
            <a:r>
              <a:rPr lang="nb-NO"/>
              <a:t>Ønsker du å legge inn bilde fra imageshop kan du bruke knappen for imageshop i menylinjen din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3989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61B9FFDB-7EA1-E449-93EB-30D5B2983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466"/>
          <a:stretch/>
        </p:blipFill>
        <p:spPr>
          <a:xfrm>
            <a:off x="0" y="-27478"/>
            <a:ext cx="12192000" cy="688547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7518630-FD59-0B4F-B05D-FF5576D1EFFF}"/>
              </a:ext>
            </a:extLst>
          </p:cNvPr>
          <p:cNvSpPr/>
          <p:nvPr userDrawn="1"/>
        </p:nvSpPr>
        <p:spPr>
          <a:xfrm>
            <a:off x="0" y="-27478"/>
            <a:ext cx="7492910" cy="6885478"/>
          </a:xfrm>
          <a:prstGeom prst="rect">
            <a:avLst/>
          </a:prstGeom>
          <a:gradFill flip="none" rotWithShape="1">
            <a:gsLst>
              <a:gs pos="0">
                <a:srgbClr val="003105"/>
              </a:gs>
              <a:gs pos="100000">
                <a:srgbClr val="003105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274" y="1418492"/>
            <a:ext cx="6689636" cy="2327231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Dette er en kapittelside som skal brukes til å dele opp presentasjonen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CCBE7F-0AF6-41F4-A578-3E57EFFC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6" y="4081963"/>
            <a:ext cx="566661" cy="39600"/>
          </a:xfrm>
          <a:solidFill>
            <a:srgbClr val="FF7D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B4A63789-B3A9-4930-8454-9B2942B8E36E}"/>
              </a:ext>
            </a:extLst>
          </p:cNvPr>
          <p:cNvSpPr/>
          <p:nvPr userDrawn="1"/>
        </p:nvSpPr>
        <p:spPr>
          <a:xfrm>
            <a:off x="5181600" y="5303520"/>
            <a:ext cx="101346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A829E-490F-44BB-BA80-3749A5021D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3274" y="4303469"/>
            <a:ext cx="5890337" cy="13647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947176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6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B08CF-A892-0B49-87B4-8A828151F8FB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50218A-F41E-D14B-BE36-DADA84F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33829"/>
            <a:ext cx="10656888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E68153E-E950-4E40-A91E-A062A416BC53}"/>
              </a:ext>
            </a:extLst>
          </p:cNvPr>
          <p:cNvSpPr>
            <a:spLocks noChangeAspect="1"/>
          </p:cNvSpPr>
          <p:nvPr userDrawn="1"/>
        </p:nvSpPr>
        <p:spPr>
          <a:xfrm>
            <a:off x="9461904" y="4346335"/>
            <a:ext cx="108000" cy="108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44997CC-C80C-4690-B87E-B268BED351E2}"/>
              </a:ext>
            </a:extLst>
          </p:cNvPr>
          <p:cNvSpPr>
            <a:spLocks noChangeAspect="1"/>
          </p:cNvSpPr>
          <p:nvPr userDrawn="1"/>
        </p:nvSpPr>
        <p:spPr>
          <a:xfrm>
            <a:off x="11375379" y="3939350"/>
            <a:ext cx="144000" cy="14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9DCA1E-E4DE-4C3F-A67F-D147FB7F8329}"/>
              </a:ext>
            </a:extLst>
          </p:cNvPr>
          <p:cNvSpPr>
            <a:spLocks noChangeAspect="1"/>
          </p:cNvSpPr>
          <p:nvPr userDrawn="1"/>
        </p:nvSpPr>
        <p:spPr>
          <a:xfrm>
            <a:off x="10817009" y="3897517"/>
            <a:ext cx="126000" cy="126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56244FA-C898-468B-8AD1-9F1B274B8FB3}"/>
              </a:ext>
            </a:extLst>
          </p:cNvPr>
          <p:cNvSpPr>
            <a:spLocks noChangeAspect="1"/>
          </p:cNvSpPr>
          <p:nvPr userDrawn="1"/>
        </p:nvSpPr>
        <p:spPr>
          <a:xfrm>
            <a:off x="9852703" y="4115535"/>
            <a:ext cx="108000" cy="108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E80F002-213B-48F1-8178-96F3B15BAC9C}"/>
              </a:ext>
            </a:extLst>
          </p:cNvPr>
          <p:cNvSpPr>
            <a:spLocks noChangeAspect="1"/>
          </p:cNvSpPr>
          <p:nvPr userDrawn="1"/>
        </p:nvSpPr>
        <p:spPr>
          <a:xfrm>
            <a:off x="10322009" y="3982728"/>
            <a:ext cx="126000" cy="126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52DD112-79D9-40B1-8960-F6554105C840}"/>
              </a:ext>
            </a:extLst>
          </p:cNvPr>
          <p:cNvSpPr>
            <a:spLocks noChangeAspect="1"/>
          </p:cNvSpPr>
          <p:nvPr userDrawn="1"/>
        </p:nvSpPr>
        <p:spPr>
          <a:xfrm>
            <a:off x="11848967" y="4098195"/>
            <a:ext cx="144000" cy="14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AB960F-F8E8-4B8A-B2CD-8EDB14C5ED6F}"/>
              </a:ext>
            </a:extLst>
          </p:cNvPr>
          <p:cNvSpPr>
            <a:spLocks noChangeAspect="1"/>
          </p:cNvSpPr>
          <p:nvPr userDrawn="1"/>
        </p:nvSpPr>
        <p:spPr>
          <a:xfrm>
            <a:off x="8798560" y="4936446"/>
            <a:ext cx="90000" cy="90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CDC8A51-C59C-4D9D-9D5E-10B01D909720}"/>
              </a:ext>
            </a:extLst>
          </p:cNvPr>
          <p:cNvSpPr>
            <a:spLocks noChangeAspect="1"/>
          </p:cNvSpPr>
          <p:nvPr userDrawn="1"/>
        </p:nvSpPr>
        <p:spPr>
          <a:xfrm>
            <a:off x="9080683" y="4602480"/>
            <a:ext cx="90000" cy="90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51D7363-155A-4480-8A34-C5E3AA75AB65}"/>
              </a:ext>
            </a:extLst>
          </p:cNvPr>
          <p:cNvSpPr>
            <a:spLocks noChangeAspect="1"/>
          </p:cNvSpPr>
          <p:nvPr userDrawn="1"/>
        </p:nvSpPr>
        <p:spPr>
          <a:xfrm>
            <a:off x="8583930" y="5344279"/>
            <a:ext cx="72000" cy="72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0E4C1B4-DBEF-4ED0-81F3-57368B756C40}"/>
              </a:ext>
            </a:extLst>
          </p:cNvPr>
          <p:cNvSpPr>
            <a:spLocks noChangeAspect="1"/>
          </p:cNvSpPr>
          <p:nvPr userDrawn="1"/>
        </p:nvSpPr>
        <p:spPr>
          <a:xfrm>
            <a:off x="8495835" y="5822951"/>
            <a:ext cx="72000" cy="72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C32330A-2CD1-4514-BBA7-1DD55B5B066B}"/>
              </a:ext>
            </a:extLst>
          </p:cNvPr>
          <p:cNvSpPr>
            <a:spLocks noChangeAspect="1"/>
          </p:cNvSpPr>
          <p:nvPr userDrawn="1"/>
        </p:nvSpPr>
        <p:spPr>
          <a:xfrm>
            <a:off x="8615680" y="6268720"/>
            <a:ext cx="54000" cy="5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573D728-FCE3-4CA7-95FD-90CE35EDA338}"/>
              </a:ext>
            </a:extLst>
          </p:cNvPr>
          <p:cNvSpPr>
            <a:spLocks noChangeAspect="1"/>
          </p:cNvSpPr>
          <p:nvPr userDrawn="1"/>
        </p:nvSpPr>
        <p:spPr>
          <a:xfrm>
            <a:off x="8890000" y="6681470"/>
            <a:ext cx="54000" cy="54000"/>
          </a:xfrm>
          <a:prstGeom prst="ellipse">
            <a:avLst/>
          </a:prstGeom>
          <a:solidFill>
            <a:srgbClr val="08D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0000" y="1669434"/>
            <a:ext cx="10656888" cy="44393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</p:txBody>
      </p:sp>
    </p:spTree>
    <p:extLst>
      <p:ext uri="{BB962C8B-B14F-4D97-AF65-F5344CB8AC3E}">
        <p14:creationId xmlns:p14="http://schemas.microsoft.com/office/powerpoint/2010/main" val="28833359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nsortiet - Tea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3.2 - Beskriv kort hvordan prosjektet passer inn i den enkelte partners strategi og plan for grønn omstilling.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3.1 - Hva kan teamet i konsortiet vise til av tidligere relevante suksesser, FoU-prosjekter og/eller leveranser?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3.0 – Konsortiet med partnere - teamet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3.3 - Er utfordringen så stor at det kreves et konsortium for å få løst den? Forklar.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70BBE1A-24AB-4D6C-BBEE-0B1E4363D4E7}"/>
              </a:ext>
            </a:extLst>
          </p:cNvPr>
          <p:cNvSpPr txBox="1"/>
          <p:nvPr userDrawn="1"/>
        </p:nvSpPr>
        <p:spPr>
          <a:xfrm>
            <a:off x="561600" y="5272651"/>
            <a:ext cx="10300376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3.4 - Hvilke andre aktører må på plass i verdikjeden, for at konsortiet skal ha den sammensetning som er nødvendig for å løse utfordringen?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Hvorfor skal akkurat dere lykkes med å løse dette problemet?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Passer prosjektet inn i partnerne sine strategier om økt verdiskaping?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Kan utfordringen løses av en av partnerne i konsortiet, eller må alle partnere delta?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87DCCF3-6673-4B27-BDA9-DB2DC2A19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 b="-480"/>
          <a:stretch/>
        </p:blipFill>
        <p:spPr>
          <a:xfrm>
            <a:off x="561600" y="39600"/>
            <a:ext cx="5636000" cy="261610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C3160E25-989D-4FF4-B2BF-83DCA39F5002}"/>
              </a:ext>
            </a:extLst>
          </p:cNvPr>
          <p:cNvSpPr txBox="1"/>
          <p:nvPr userDrawn="1"/>
        </p:nvSpPr>
        <p:spPr>
          <a:xfrm>
            <a:off x="10009550" y="5547776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Kan prosjektet styrke seg om dere får med én eller flere partnere, eksempelvis på markedssiden, teknologiutviklingssiden, offentlige aktører eller andre?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967F040-65F1-4C57-BB16-5B40EA545E4F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476FBD0-6CE3-4357-8880-99684710FD4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7DB99E5E-6422-46BD-8D19-1975EB64AD5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B63B03BD-5618-47A8-B155-58C4AE30D273}"/>
              </a:ext>
            </a:extLst>
          </p:cNvPr>
          <p:cNvSpPr txBox="1"/>
          <p:nvPr userDrawn="1"/>
        </p:nvSpPr>
        <p:spPr>
          <a:xfrm>
            <a:off x="8929563" y="661751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D7AF1E87-519B-4E66-AC53-90A3B853E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170" y="5547776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0780D49-AD86-2465-F818-9D85563137CD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792352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side bil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7E737280-2AC5-4B41-82C2-AAC8DD04B5CD}"/>
              </a:ext>
            </a:extLst>
          </p:cNvPr>
          <p:cNvSpPr/>
          <p:nvPr userDrawn="1"/>
        </p:nvSpPr>
        <p:spPr>
          <a:xfrm>
            <a:off x="8350665" y="6326688"/>
            <a:ext cx="3476715" cy="23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BE2B3B0-721C-9D46-87DA-D4C5B3E7A8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B785538-40D3-A941-9358-D140F50A58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8566" y="2341580"/>
            <a:ext cx="8414868" cy="164352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1E65870-EC90-9040-AD13-469909F0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1466"/>
          <a:stretch/>
        </p:blipFill>
        <p:spPr>
          <a:xfrm>
            <a:off x="0" y="-27478"/>
            <a:ext cx="12192000" cy="688547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650B19C-0C95-1C46-8A91-31164BCC312F}"/>
              </a:ext>
            </a:extLst>
          </p:cNvPr>
          <p:cNvSpPr/>
          <p:nvPr userDrawn="1"/>
        </p:nvSpPr>
        <p:spPr>
          <a:xfrm>
            <a:off x="0" y="-27478"/>
            <a:ext cx="12192000" cy="6885478"/>
          </a:xfrm>
          <a:prstGeom prst="rect">
            <a:avLst/>
          </a:prstGeom>
          <a:gradFill flip="none" rotWithShape="1">
            <a:gsLst>
              <a:gs pos="0">
                <a:srgbClr val="003105"/>
              </a:gs>
              <a:gs pos="100000">
                <a:srgbClr val="003105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27B0B9-E547-44D2-A578-EE0EB901A2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1657" y="3018152"/>
            <a:ext cx="1712215" cy="35293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AD3E630-63F9-4B6C-946B-2428E42B8F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19891" y="2804160"/>
            <a:ext cx="2361514" cy="79432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78E07D1-54AA-46E9-9113-5F1E45B3FE9E}"/>
              </a:ext>
            </a:extLst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74506" y="3018152"/>
            <a:ext cx="760226" cy="326094"/>
          </a:xfrm>
          <a:prstGeom prst="rect">
            <a:avLst/>
          </a:prstGeom>
        </p:spPr>
      </p:pic>
      <p:pic>
        <p:nvPicPr>
          <p:cNvPr id="11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DEF3AF1-1E22-40CD-A23C-2E8149D8D71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49924" y="3052048"/>
            <a:ext cx="687640" cy="306000"/>
          </a:xfrm>
          <a:prstGeom prst="rect">
            <a:avLst/>
          </a:prstGeom>
        </p:spPr>
      </p:pic>
      <p:pic>
        <p:nvPicPr>
          <p:cNvPr id="7" name="Bilde 6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1C4EC7F5-AF82-399C-D664-0AF36EC3F5B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21319" y="2874619"/>
            <a:ext cx="13407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18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A mørk MED SMÅ LOGOER">
    <p:bg>
      <p:bgPr>
        <a:solidFill>
          <a:srgbClr val="003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5" y="1604547"/>
            <a:ext cx="10656888" cy="44393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B08CF-A892-0B49-87B4-8A828151F8FB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50218A-F41E-D14B-BE36-DADA84F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557048"/>
            <a:ext cx="10656888" cy="7774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7EF0440-AF1D-4C50-8F37-B974F1BCD73D}"/>
              </a:ext>
            </a:extLst>
          </p:cNvPr>
          <p:cNvSpPr/>
          <p:nvPr userDrawn="1"/>
        </p:nvSpPr>
        <p:spPr>
          <a:xfrm>
            <a:off x="1692135" y="59473"/>
            <a:ext cx="1100335" cy="337842"/>
          </a:xfrm>
          <a:prstGeom prst="rect">
            <a:avLst/>
          </a:prstGeom>
          <a:solidFill>
            <a:srgbClr val="003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2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5FFA809-F2E2-4F40-B088-B6372A429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301" y="75018"/>
            <a:ext cx="1188000" cy="39959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0B0151E-269A-4CA1-BD4A-FD4B76817247}"/>
              </a:ext>
            </a:extLst>
          </p:cNvPr>
          <p:cNvSpPr/>
          <p:nvPr userDrawn="1"/>
        </p:nvSpPr>
        <p:spPr>
          <a:xfrm>
            <a:off x="3897396" y="107154"/>
            <a:ext cx="1003602" cy="337842"/>
          </a:xfrm>
          <a:prstGeom prst="rect">
            <a:avLst/>
          </a:prstGeom>
          <a:solidFill>
            <a:srgbClr val="003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0E2AE26-7481-4C0E-947E-E13B43BF06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2548" y="204294"/>
            <a:ext cx="323596" cy="144000"/>
          </a:xfrm>
          <a:prstGeom prst="rect">
            <a:avLst/>
          </a:prstGeom>
        </p:spPr>
      </p:pic>
      <p:pic>
        <p:nvPicPr>
          <p:cNvPr id="18" name="Bilde 17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7260AED8-3938-5F22-EFE5-37B49073ECC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1731" y="112642"/>
            <a:ext cx="67038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523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ato 13">
            <a:extLst>
              <a:ext uri="{FF2B5EF4-FFF2-40B4-BE49-F238E27FC236}">
                <a16:creationId xmlns:a16="http://schemas.microsoft.com/office/drawing/2014/main" id="{8F7D2101-80AF-4A44-8AA1-4A6D12ABE9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FAC8F-5CB4-B74F-B4F1-5A3AF13E13B7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813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813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ACB629F0-2CF7-794C-911D-E4F91DFE94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813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Grønn plattform</a:t>
            </a:r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CB68DA6C-7787-324C-B1F1-DDC13F73A2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9EB86-8110-D14E-B8CF-CB8DE250DDC0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0813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813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73CFB46-A978-E74D-A9E1-092096C5B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474" y="585457"/>
            <a:ext cx="4485568" cy="56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95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øs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4.2 - På hvilken måte bidrar disse løsningene til å akselerere grønn omstilling?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69" y="1023360"/>
            <a:ext cx="9374393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4.1 - Hvilke produkter, løsninger eller tjenester har dere ambisjoner om å utvikle? Hva er innovasjonen? 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4.0 - Løsningene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4.3 - Hva kreves for å få dette på plass, inkludert eksterne forhold utenfor prosjektet sin kontroll? 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fysisk utstyr, fysisk produkt, eller kan dere levere produktet som en tjeneste? Er nye digitale løsninger, nye forretningsmodeller og sirkulærøkonomi en del av løsningen?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Henvis for eksempel til de 6 miljømålene i taksonomien, og forklar hvordan dere bidrar.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for eksempel behov for investeringer, konsesjoner eller endringer i rammebetingelser?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E6C568F8-0E4B-492F-8427-C528C0451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4617"/>
          <a:stretch/>
        </p:blipFill>
        <p:spPr>
          <a:xfrm>
            <a:off x="561600" y="39600"/>
            <a:ext cx="5667262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6A4A3F-1709-40F3-A501-2A5DA12FA967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61E9DE0-5495-4272-B828-4B1FE07E2AE7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FE6DDF5-9D20-4FA5-8C5C-CD75F94C9C5B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8C440B9-E761-A860-3513-3B4455F29FF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40117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arke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5.2 - Er det et internasjonalt marked for løsningen og hvem er betalende kunde? Beskriv dette.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5.1 - Forklar hvordan produktet, løsningen eller tjenesten deres skal tas i bruk, og av hvem.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5.0 - Marked og forretningsmuligheter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brukeren/kunden med i konsortiet?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Er det et betalingsvillig internasjonalt marked?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Skal hver enkelt partner markedsføre og selge sin del av løsningen, eller vil dere ha en felles markedsstrategi der dere fronter løsningen i fellesskap.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CF0D0CC-B1C8-478A-837D-4541451B6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-22965"/>
          <a:stretch/>
        </p:blipFill>
        <p:spPr>
          <a:xfrm>
            <a:off x="561600" y="39600"/>
            <a:ext cx="5667262" cy="343354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B51A13DE-5C48-456F-B43B-F0E254F99518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531882ED-27FF-45FC-B9C2-C27856BE1802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E21C870-AA9A-47A0-A2FD-F866A8A3FB92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935434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5.3 - Skisser kort fremtidig markedsstrategi?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DA5D4D7-16CE-F93E-6481-6C9D6A44A01C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262252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rskning, utvikling og innov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6.2 - Beskriv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planlagte aktiviteter, som FoU, oppskalering, verifisering og implementering.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6.1 - Beskriv hvordan løsningene vil flytte teknologifronten sammenlignet med dagens tilgjengelige løsninger.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6.0 - Forskning, utvikling og innovasjon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3089"/>
            <a:ext cx="11431736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6.3 -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kan test/verifisering i </a:t>
            </a:r>
            <a:r>
              <a:rPr lang="nb-NO" sz="14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katapultsenter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bidra til at aktivitetene raskere implementeres/kommersialiseres i industrien?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1B64ECC-CF51-43BE-9654-6F123626DE6B}"/>
              </a:ext>
            </a:extLst>
          </p:cNvPr>
          <p:cNvSpPr txBox="1"/>
          <p:nvPr userDrawn="1"/>
        </p:nvSpPr>
        <p:spPr>
          <a:xfrm>
            <a:off x="8929567" y="51988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Hva bygger dere for eksempel videre på av eksisterende løsninger, forskning, utvikling og innovasjon?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 er det størst usikkerhet med tanke på om dere faktisk lykkes med den tekniske utviklingen av løsningen?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123679"/>
            <a:ext cx="208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b="0" i="0">
                <a:solidFill>
                  <a:schemeClr val="bg1">
                    <a:lumMod val="65000"/>
                  </a:schemeClr>
                </a:solidFill>
                <a:effectLst/>
                <a:latin typeface="InnovationNorway"/>
              </a:rPr>
              <a:t>Se lenke:  </a:t>
            </a:r>
            <a:r>
              <a:rPr lang="nb-NO" sz="10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</a:rPr>
              <a:t>I</a:t>
            </a:r>
            <a:r>
              <a:rPr lang="nb-NO" sz="10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nformasjon om Norsk Katapult</a:t>
            </a:r>
            <a:endParaRPr lang="nb-NO" sz="1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241C6CAA-B352-45D0-A693-08510BDF6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00" y="39600"/>
            <a:ext cx="6354000" cy="254217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831631E-60D2-4DA2-91D9-262F628B732E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3361E17-EBF6-4216-B87A-59E4E404A88C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123679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4D54B79-2201-874A-04C3-889B682AFE98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07388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Forskning, utvikling og innov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374392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6.5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 hvilken grad er teknologiutviklingen avhengig av samarbeid mellom partnerne, beskriv kort disse sammenhengene?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831006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6.4 - Beskriv kort prosjektets teknologiske risiko.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6.0 - Forskning, utvikling og innovasjon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Hvordan skal dere bidra til å flytte teknologifronten – hva innebærer dette av teknologisk risiko?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96229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Kan partnere realisere sin del av prosjektet, uten samhandling med de andre partnerne? Hvis ikke - beskriv avhengigheten mellom partnerne.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241C6CAA-B352-45D0-A693-08510BDF6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8" b="-2908"/>
          <a:stretch/>
        </p:blipFill>
        <p:spPr>
          <a:xfrm>
            <a:off x="561600" y="39600"/>
            <a:ext cx="5667262" cy="261610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831631E-60D2-4DA2-91D9-262F628B732E}"/>
              </a:ext>
            </a:extLst>
          </p:cNvPr>
          <p:cNvSpPr txBox="1"/>
          <p:nvPr userDrawn="1"/>
        </p:nvSpPr>
        <p:spPr>
          <a:xfrm>
            <a:off x="8929563" y="3773864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3361E17-EBF6-4216-B87A-59E4E404A88C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1565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4D54B79-2201-874A-04C3-889B682AFE98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3894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Eff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1" y="2431618"/>
            <a:ext cx="968333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7.2 - Forklar hvordan prosjektet relaterer seg til prinsippene i EUs taksonomi, inkludert prinsippet om ikke å gjøre vesentlig skade.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7330074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7.1 - Beskriv de forventede gevinstene av prosjektet for klima, miljø og naturmangfold.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7.0 - Effekter på samfunn, klima og miljø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3858315"/>
            <a:ext cx="9354342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7.3 - Hvilke langsiktige samfunnsmessige effekter forventes, for eksempel knyttet til styrking av norsk konkurransekraft,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kompetansebygging, bedre tilgang til nasjonal testinfrastruktur, langsiktig </a:t>
            </a: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verdiskaping og sysselsetting?</a:t>
            </a:r>
            <a:endParaRPr lang="nb-NO" sz="11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Ta for eksempel utgangspunkt i situasjonen i 2030, og om dere lykkes med realistiske ambisjoner. Estimatene oppgis i for eksempel %, tonn CO2, etc.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701455"/>
            <a:ext cx="2082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Bruk gjerne verktøyet på Innovasjon Norge (IN) sin hjemmeside: </a:t>
            </a:r>
            <a:r>
              <a:rPr lang="nb-NO" sz="1000" b="0" i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novationNor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Innovasjon Norges EU taksonomi verktøy</a:t>
            </a:r>
            <a:r>
              <a:rPr lang="nb-NO" sz="100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INs regionale rådgivere kan også bistå dere.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348357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Ta utgangspunkt i at dere lykkes med de realistiske ambisjonene deres, og for eksempel situasjonen i 2030.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681999F-F0EE-47A9-8F71-C9D48222D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4" b="-6022"/>
          <a:stretch/>
        </p:blipFill>
        <p:spPr>
          <a:xfrm>
            <a:off x="561600" y="39600"/>
            <a:ext cx="5651631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14632AC-FB58-49EF-8FAF-4AFFECE5867C}"/>
              </a:ext>
            </a:extLst>
          </p:cNvPr>
          <p:cNvSpPr txBox="1"/>
          <p:nvPr userDrawn="1"/>
        </p:nvSpPr>
        <p:spPr>
          <a:xfrm>
            <a:off x="8929567" y="5423507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F5B736C-697B-48A6-AC76-5E0FD0CD7DEE}"/>
              </a:ext>
            </a:extLst>
          </p:cNvPr>
          <p:cNvSpPr txBox="1"/>
          <p:nvPr userDrawn="1"/>
        </p:nvSpPr>
        <p:spPr>
          <a:xfrm>
            <a:off x="8929563" y="3779090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EF6705A-6F68-4361-9758-360616ED285E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706791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343132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8A5C4B8-C1CF-5931-C057-D916DA06B452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59821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ktiviteter og gjennomfø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563170" y="2431618"/>
            <a:ext cx="8975685" cy="47705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8.2 -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 opp et tentativt budsjett, inkludert hvordan kostnadene fordeles på hver av de utførende partnere i prosjektet. Gi i tillegg et estimat på behovet for offentlig finansiering per partner, og samlet. 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6">
                    <a:lumMod val="50000"/>
                  </a:schemeClr>
                </a:solidFill>
              </a:rPr>
              <a:t>Grønn plattform 2025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563170" y="1023360"/>
            <a:ext cx="9446380" cy="261610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nb-NO" sz="1400" i="0">
                <a:solidFill>
                  <a:schemeClr val="tx1"/>
                </a:solidFill>
              </a:rPr>
              <a:t>8.1 - </a:t>
            </a:r>
            <a:r>
              <a:rPr lang="nb-NO"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Hvordan er arbeidet tenkt organisert og gjennomført? </a:t>
            </a:r>
          </a:p>
        </p:txBody>
      </p:sp>
      <p:pic>
        <p:nvPicPr>
          <p:cNvPr id="35" name="Grafikk 34" descr="Lyspære og tannhjul kontur">
            <a:extLst>
              <a:ext uri="{FF2B5EF4-FFF2-40B4-BE49-F238E27FC236}">
                <a16:creationId xmlns:a16="http://schemas.microsoft.com/office/drawing/2014/main" id="{D2840685-1F5B-46EC-A6A6-AD0E21F92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1976" y="902245"/>
            <a:ext cx="288000" cy="2880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5A04D2-539D-4E36-8E0A-31551C10BD5C}"/>
              </a:ext>
            </a:extLst>
          </p:cNvPr>
          <p:cNvSpPr txBox="1"/>
          <p:nvPr userDrawn="1"/>
        </p:nvSpPr>
        <p:spPr>
          <a:xfrm>
            <a:off x="563170" y="561868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0" i="0">
                <a:solidFill>
                  <a:srgbClr val="000000"/>
                </a:solidFill>
                <a:effectLst/>
                <a:latin typeface="+mn-lt"/>
              </a:rPr>
              <a:t>8.0 – Gjennomføring og finansiering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D8E43CB-A74B-4DE0-8D0D-13FFC1E0D689}"/>
              </a:ext>
            </a:extLst>
          </p:cNvPr>
          <p:cNvSpPr txBox="1"/>
          <p:nvPr userDrawn="1"/>
        </p:nvSpPr>
        <p:spPr>
          <a:xfrm>
            <a:off x="561600" y="4351854"/>
            <a:ext cx="9632654" cy="26161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400" b="0" i="0">
                <a:solidFill>
                  <a:schemeClr val="tx1"/>
                </a:solidFill>
                <a:effectLst/>
                <a:latin typeface="+mn-lt"/>
              </a:rPr>
              <a:t>8.3 </a:t>
            </a:r>
            <a:r>
              <a:rPr lang="nb-NO" sz="1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Beskriv kort hvordan de ulike partnere planlegger å finansiere sin andel av prosjektkostnadene? 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81EE4EE-34F2-4E37-85B8-C5E0B640D320}"/>
              </a:ext>
            </a:extLst>
          </p:cNvPr>
          <p:cNvSpPr txBox="1"/>
          <p:nvPr userDrawn="1"/>
        </p:nvSpPr>
        <p:spPr>
          <a:xfrm>
            <a:off x="10010396" y="1317203"/>
            <a:ext cx="20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F.eks. hvem tar lead på sentrale arbeidspakker/oppgaver, hvem er tiltenkt rollen som prosjektansvarlig, evt. annet?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4E88055-7281-4AC9-A150-B807D68285B6}"/>
              </a:ext>
            </a:extLst>
          </p:cNvPr>
          <p:cNvSpPr txBox="1"/>
          <p:nvPr userDrawn="1"/>
        </p:nvSpPr>
        <p:spPr>
          <a:xfrm>
            <a:off x="10009550" y="2614172"/>
            <a:ext cx="2082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Vi forventer et grovt estimat, men vi ønsker å se at de totale prosjektkostnadene sannsynligvis kommer opp på et «forventet» Grønn plattform-nivå. Hvert prosjekt kan finansieres med 30 – 80 mill. kroner. Én partner kan maksimalt bære inntil 40% av prosjekt-kostnadene. FoU-sektoren samlet kan bære inntil 50% av prosjekt-kostnadene.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0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6B5797C-85BB-4D88-8C52-BCCF72780903}"/>
              </a:ext>
            </a:extLst>
          </p:cNvPr>
          <p:cNvSpPr txBox="1"/>
          <p:nvPr userDrawn="1"/>
        </p:nvSpPr>
        <p:spPr>
          <a:xfrm>
            <a:off x="10009550" y="4613464"/>
            <a:ext cx="2082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 Viktig å synliggjøre at partnerne forstår at de må stille med en betydelig egenandel, i tillegg til evt.  finansiering fra Grønn plattform.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Bedriftspartnere finansieres </a:t>
            </a:r>
            <a:r>
              <a:rPr lang="nb-NO" sz="1000" err="1">
                <a:solidFill>
                  <a:schemeClr val="bg2">
                    <a:lumMod val="75000"/>
                  </a:schemeClr>
                </a:solidFill>
              </a:rPr>
              <a:t>ihht</a:t>
            </a: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. statsstøtteregelverket (GBER art. 25), begrenset oppad til </a:t>
            </a:r>
            <a:r>
              <a:rPr lang="nb-NO" sz="100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. 60%, (</a:t>
            </a:r>
            <a:r>
              <a:rPr lang="nb-NO" sz="1000" err="1">
                <a:solidFill>
                  <a:schemeClr val="bg2">
                    <a:lumMod val="75000"/>
                  </a:schemeClr>
                </a:solidFill>
              </a:rPr>
              <a:t>katapultsenter</a:t>
            </a: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 inntil </a:t>
            </a:r>
            <a:r>
              <a:rPr lang="nb-NO" sz="1000" err="1">
                <a:solidFill>
                  <a:schemeClr val="bg2">
                    <a:lumMod val="75000"/>
                  </a:schemeClr>
                </a:solidFill>
              </a:rPr>
              <a:t>max</a:t>
            </a:r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. 65%).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43B9145B-5DCB-4336-84C1-3E613501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 b="-6150"/>
          <a:stretch/>
        </p:blipFill>
        <p:spPr>
          <a:xfrm>
            <a:off x="561600" y="39600"/>
            <a:ext cx="5659446" cy="2616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7FC2EF6-26BD-41CD-8D0C-F4C4BD38DBF7}"/>
              </a:ext>
            </a:extLst>
          </p:cNvPr>
          <p:cNvSpPr txBox="1"/>
          <p:nvPr userDrawn="1"/>
        </p:nvSpPr>
        <p:spPr>
          <a:xfrm>
            <a:off x="8906887" y="5828058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BC8B87E-2A82-4AC4-B22C-3B28FA49E32E}"/>
              </a:ext>
            </a:extLst>
          </p:cNvPr>
          <p:cNvSpPr txBox="1"/>
          <p:nvPr userDrawn="1"/>
        </p:nvSpPr>
        <p:spPr>
          <a:xfrm>
            <a:off x="8929563" y="398168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EAB28A4E-F37D-475A-A217-20FB842C28D8}"/>
              </a:ext>
            </a:extLst>
          </p:cNvPr>
          <p:cNvSpPr txBox="1"/>
          <p:nvPr userDrawn="1"/>
        </p:nvSpPr>
        <p:spPr>
          <a:xfrm>
            <a:off x="8929563" y="2372131"/>
            <a:ext cx="1008000" cy="123111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nb-NO" sz="800">
                <a:solidFill>
                  <a:schemeClr val="bg1">
                    <a:lumMod val="75000"/>
                  </a:schemeClr>
                </a:solidFill>
              </a:rPr>
              <a:t>Inntil 500 tegn</a:t>
            </a:r>
          </a:p>
        </p:txBody>
      </p:sp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170" y="1296780"/>
            <a:ext cx="9374846" cy="10645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lang="nb-NO" sz="14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6962F640-0B3E-4DDD-BE53-B4D0720EC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70" y="2968159"/>
            <a:ext cx="9374846" cy="9811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9183C7A-7E40-422E-AF92-8DFEC7230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170" y="4700479"/>
            <a:ext cx="9374846" cy="10506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1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84E60B1-EBE0-808F-0AA0-55026238C886}"/>
              </a:ext>
            </a:extLst>
          </p:cNvPr>
          <p:cNvSpPr txBox="1"/>
          <p:nvPr userDrawn="1"/>
        </p:nvSpPr>
        <p:spPr>
          <a:xfrm rot="16200000">
            <a:off x="-3282627" y="3333141"/>
            <a:ext cx="6818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1">
                    <a:lumMod val="50000"/>
                    <a:lumOff val="50000"/>
                  </a:schemeClr>
                </a:solidFill>
              </a:rPr>
              <a:t>Arbeidsdokument for skisse Grønn plattform 2025 [V1 15.01.25]. Selve skissen skal fylles ut og sendes inn via Innovasjon Norges søker-portal.</a:t>
            </a:r>
          </a:p>
        </p:txBody>
      </p:sp>
    </p:spTree>
    <p:extLst>
      <p:ext uri="{BB962C8B-B14F-4D97-AF65-F5344CB8AC3E}">
        <p14:creationId xmlns:p14="http://schemas.microsoft.com/office/powerpoint/2010/main" val="12830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98" r:id="rId7"/>
    <p:sldLayoutId id="2147483872" r:id="rId8"/>
    <p:sldLayoutId id="2147483873" r:id="rId9"/>
    <p:sldLayoutId id="2147483899" r:id="rId10"/>
    <p:sldLayoutId id="2147483875" r:id="rId11"/>
    <p:sldLayoutId id="2147483876" r:id="rId12"/>
    <p:sldLayoutId id="2147483874" r:id="rId13"/>
    <p:sldLayoutId id="21474838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3275" y="368299"/>
            <a:ext cx="10656888" cy="1100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1739017"/>
            <a:ext cx="10656888" cy="4437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33856" y="6446114"/>
            <a:ext cx="926307" cy="213591"/>
          </a:xfrm>
          <a:prstGeom prst="rect">
            <a:avLst/>
          </a:prstGeom>
        </p:spPr>
        <p:txBody>
          <a:bodyPr vert="horz" lIns="0" tIns="0" rIns="25200" bIns="0" rtlCol="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4FFAC8F-5CB4-B74F-B4F1-5A3AF13E13B7}" type="datetime1">
              <a:rPr lang="nb-NO" smtClean="0"/>
              <a:pPr/>
              <a:t>21.01.2025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0271" y="6448462"/>
            <a:ext cx="4558692" cy="2112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Grønn plattform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4055" y="6446115"/>
            <a:ext cx="208864" cy="21359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1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105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5ACBF0"/>
          </p15:clr>
        </p15:guide>
        <p15:guide id="2" orient="horz" pos="4088">
          <p15:clr>
            <a:srgbClr val="5ACBF0"/>
          </p15:clr>
        </p15:guide>
        <p15:guide id="3" pos="506">
          <p15:clr>
            <a:srgbClr val="5ACBF0"/>
          </p15:clr>
        </p15:guide>
        <p15:guide id="4" orient="horz" pos="2583">
          <p15:clr>
            <a:srgbClr val="A4A3A4"/>
          </p15:clr>
        </p15:guide>
        <p15:guide id="5" orient="horz" pos="1457">
          <p15:clr>
            <a:srgbClr val="5ACBF0"/>
          </p15:clr>
        </p15:guide>
        <p15:guide id="6" orient="horz" pos="640">
          <p15:clr>
            <a:srgbClr val="A4A3A4"/>
          </p15:clr>
        </p15:guide>
        <p15:guide id="7" orient="horz">
          <p15:clr>
            <a:srgbClr val="F26B43"/>
          </p15:clr>
        </p15:guide>
        <p15:guide id="8">
          <p15:clr>
            <a:srgbClr val="F26B43"/>
          </p15:clr>
        </p15:guide>
        <p15:guide id="9" pos="1504">
          <p15:clr>
            <a:srgbClr val="A4A3A4"/>
          </p15:clr>
        </p15:guide>
        <p15:guide id="10" pos="1543">
          <p15:clr>
            <a:srgbClr val="A4A3A4"/>
          </p15:clr>
        </p15:guide>
        <p15:guide id="11" pos="3046">
          <p15:clr>
            <a:srgbClr val="A4A3A4"/>
          </p15:clr>
        </p15:guide>
        <p15:guide id="12" pos="3089">
          <p15:clr>
            <a:srgbClr val="A4A3A4"/>
          </p15:clr>
        </p15:guide>
        <p15:guide id="13" pos="4588">
          <p15:clr>
            <a:srgbClr val="A4A3A4"/>
          </p15:clr>
        </p15:guide>
        <p15:guide id="14" pos="4634">
          <p15:clr>
            <a:srgbClr val="A4A3A4"/>
          </p15:clr>
        </p15:guide>
        <p15:guide id="15" pos="6131">
          <p15:clr>
            <a:srgbClr val="A4A3A4"/>
          </p15:clr>
        </p15:guide>
        <p15:guide id="16" pos="6176">
          <p15:clr>
            <a:srgbClr val="A4A3A4"/>
          </p15:clr>
        </p15:guide>
        <p15:guide id="17" pos="7219">
          <p15:clr>
            <a:srgbClr val="5ACBF0"/>
          </p15:clr>
        </p15:guide>
        <p15:guide id="18" pos="7446">
          <p15:clr>
            <a:srgbClr val="5ACBF0"/>
          </p15:clr>
        </p15:guide>
        <p15:guide id="19" orient="horz" pos="232">
          <p15:clr>
            <a:srgbClr val="5ACBF0"/>
          </p15:clr>
        </p15:guide>
        <p15:guide id="20" orient="horz" pos="4320">
          <p15:clr>
            <a:srgbClr val="F26B43"/>
          </p15:clr>
        </p15:guide>
        <p15:guide id="21" pos="7680">
          <p15:clr>
            <a:srgbClr val="F26B43"/>
          </p15:clr>
        </p15:guide>
        <p15:guide id="22" pos="3840">
          <p15:clr>
            <a:srgbClr val="5ACBF0"/>
          </p15:clr>
        </p15:guide>
        <p15:guide id="23" orient="horz" pos="1262">
          <p15:clr>
            <a:srgbClr val="5ACBF0"/>
          </p15:clr>
        </p15:guide>
        <p15:guide id="24" orient="horz" pos="389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zljNDY4OTktMTQ5Yi00YzU3LWEwZWEtNDkzYjg3NjMyMGE2IiwidCI6ImMzOWQ0OWY3LTllZWQtNDMwNy1iMDMyLWJiMjhmM2NmOWQ3OSIsImMiOjh9&amp;pageName=ReportSection" TargetMode="External"/><Relationship Id="rId2" Type="http://schemas.openxmlformats.org/officeDocument/2006/relationships/hyperlink" Target="https://www.innovasjonnorge.no/no/tjenester/innovasjon-og-utvikling/finansiering-for-innovasjon-og-utvikling/finansiering-av-innovasjonsprosjekt/technology-readiness-level-tr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orskkatapult.no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forskningsradet.no/finansiering/gronn-plattform/skisseutlysnin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orskningsradet.no/sok-om-finansiering/gronn-plattform/sporsmal-og-svar-gronn-plattform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forskningsradet.no/sok-om-finansiering/gronn-plattform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innovationnorwayb2c.b2clogin.com/innovationnorwayb2c.onmicrosoft.com/b2c_1a_b2c_landingpage_idporten_live/oauth2/v2.0/authorize?client_id=c0514ced-5c01-48bc-84bd-d9ddd2ebb36f&amp;redirect_uri=https%3A%2F%2Fstart.innovasjonnorge.no%2Fsignin-oidc&amp;response_type=id_token&amp;scope=openid%20profile&amp;response_mode=form_post&amp;nonce=638729681258707328.OWQ3ZDcxYTktNzIxYi00MWIxLWE1YWEtYTBlM2ZkMGM5NWI5ZmQ0YWNlODktZTRjNy00YWQxLWIwNmMtOGMzNDFjMTQzODJh&amp;client_info=1&amp;x-client-brkrver=IDWeb.2.19.1.0&amp;state=CfDJ8EhezaT8IsVPtzc-rnZ061CLB-3BWTRdqjOOOroP7_xWx8Y1ub7sLqrZZuC99Vn0Lp4Fml9FzcEbVaIryTDhaM5zxjxxsoI_QG2HCTiZanevz3CgCyTD2JWfcy_3NtP_454yo-eCbes700SHhcUAgq3urW-Jpkbh1VcsMvXnByDaItx5qb8YgdGamtDpihbrp6xCaV4lxjWJl7Pm0n54fO4_HdcQ8HwLodfO1hZKv_aAKqJ6kkTFa6FREMVSPGFyg_9R6BowhN3JPt3KuRvpPtAPPVKBJs8X2-NsHbbIkkfOFNI1XmHGvS-eM3zQR6XG6A&amp;x-client-SKU=ID_NET8_0&amp;x-client-ver=7.6.0.0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32338F33-C821-4DFD-9798-AC1B51094C2D}"/>
              </a:ext>
            </a:extLst>
          </p:cNvPr>
          <p:cNvSpPr txBox="1"/>
          <p:nvPr/>
        </p:nvSpPr>
        <p:spPr>
          <a:xfrm>
            <a:off x="2152676" y="2339558"/>
            <a:ext cx="863594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Dette arbeidsdokumentet er tenkt som et </a:t>
            </a:r>
            <a:r>
              <a:rPr lang="nb-NO" sz="1600">
                <a:solidFill>
                  <a:srgbClr val="CFD7DB"/>
                </a:solidFill>
                <a:latin typeface="Calibri" panose="020F0502020204030204"/>
              </a:rPr>
              <a:t>felles støtteverktøy i arbeidet med utarbeidelsen av skissen.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Selve skisseskjemaet skal fylles ut og leveres inn via Innovasjon Norges søker-portal.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Dette dokumentet er ikke søknadsskjema og kan/skal heller ikke brukes som vedlegg til søknaden.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Skissen har </a:t>
            </a:r>
            <a:r>
              <a:rPr lang="nb-NO" sz="1600">
                <a:solidFill>
                  <a:srgbClr val="CFD7DB"/>
                </a:solidFill>
                <a:latin typeface="Calibri" panose="020F0502020204030204"/>
              </a:rPr>
              <a:t>8 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punkter med underpunkter som skal fylles ut.</a:t>
            </a:r>
            <a:r>
              <a:rPr lang="nb-NO" sz="1600">
                <a:solidFill>
                  <a:srgbClr val="CFD7DB"/>
                </a:solidFill>
                <a:latin typeface="Calibri" panose="020F0502020204030204"/>
              </a:rPr>
              <a:t> 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alltid teksten i skissemalen som ligger i søker-portalen som er gyldig versjon.</a:t>
            </a:r>
            <a:endParaRPr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ligger noen «hjelpetekster» på sidene. For ytterligere veiledning; se gjennomgangen av skissen i videoen/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webinaret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CFD7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 ligger på Grønn plattforms hjemmeside under «Veiledning, spørsmål og svar».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CFD7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749644-50C0-4F02-BAFA-0C156E22245A}"/>
              </a:ext>
            </a:extLst>
          </p:cNvPr>
          <p:cNvSpPr/>
          <p:nvPr/>
        </p:nvSpPr>
        <p:spPr>
          <a:xfrm>
            <a:off x="2103516" y="1375678"/>
            <a:ext cx="7559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Arbeidsdokument for skisse til Grønn plattform 2025 </a:t>
            </a: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A3133B5-F014-48AC-B202-8AA95617E885}"/>
              </a:ext>
            </a:extLst>
          </p:cNvPr>
          <p:cNvCxnSpPr>
            <a:cxnSpLocks/>
          </p:cNvCxnSpPr>
          <p:nvPr/>
        </p:nvCxnSpPr>
        <p:spPr>
          <a:xfrm>
            <a:off x="1483051" y="1967210"/>
            <a:ext cx="8856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BE93835-5867-4856-BCB4-AC83A43134B2}"/>
              </a:ext>
            </a:extLst>
          </p:cNvPr>
          <p:cNvSpPr txBox="1"/>
          <p:nvPr/>
        </p:nvSpPr>
        <p:spPr>
          <a:xfrm>
            <a:off x="2155767" y="6482313"/>
            <a:ext cx="7760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Versjon 1 - 15.01.2025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5D9D7BD-F43D-4F57-827B-2F5EFB458EF9}"/>
              </a:ext>
            </a:extLst>
          </p:cNvPr>
          <p:cNvSpPr/>
          <p:nvPr/>
        </p:nvSpPr>
        <p:spPr>
          <a:xfrm>
            <a:off x="10107386" y="5608864"/>
            <a:ext cx="2084614" cy="12498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83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ED8302-A574-218D-5EF6-680C382C2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3DAEE80-0936-A690-534E-E95A1B06D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0F14310-2020-5520-4C45-63853DD7E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DA6BFB3-2BA6-4988-DA60-CDA80CF1D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15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AF87E-DC63-90AF-48DC-291F0FA1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1" y="0"/>
            <a:ext cx="4517708" cy="582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5A554-E36D-A471-232B-7450C100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45" y="1014779"/>
            <a:ext cx="4385279" cy="5704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B25F45-1B9A-2C31-C31A-A8FC7F3D2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60" y="1700621"/>
            <a:ext cx="3825897" cy="5018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9AD5A6-20F3-D252-BA91-7149A856D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601" y="2261507"/>
            <a:ext cx="4010399" cy="45964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33C494-5B3A-6F91-C60A-5D14231DFD2F}"/>
              </a:ext>
            </a:extLst>
          </p:cNvPr>
          <p:cNvSpPr txBox="1"/>
          <p:nvPr/>
        </p:nvSpPr>
        <p:spPr>
          <a:xfrm>
            <a:off x="9334778" y="129774"/>
            <a:ext cx="239302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err="1"/>
              <a:t>Praktisk</a:t>
            </a:r>
            <a:r>
              <a:rPr lang="en-GB"/>
              <a:t> </a:t>
            </a:r>
            <a:r>
              <a:rPr lang="en-GB" err="1"/>
              <a:t>informasjon</a:t>
            </a:r>
            <a:r>
              <a:rPr lang="en-GB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Forflytninger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Lagring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Feilmeldinger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Utskrift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.pdf format</a:t>
            </a:r>
            <a:endParaRPr lang="nb-NO"/>
          </a:p>
        </p:txBody>
      </p:sp>
      <p:sp>
        <p:nvSpPr>
          <p:cNvPr id="17" name="Ellipse 41">
            <a:extLst>
              <a:ext uri="{FF2B5EF4-FFF2-40B4-BE49-F238E27FC236}">
                <a16:creationId xmlns:a16="http://schemas.microsoft.com/office/drawing/2014/main" id="{731097C2-662B-5C04-46C4-54547F734A71}"/>
              </a:ext>
            </a:extLst>
          </p:cNvPr>
          <p:cNvSpPr/>
          <p:nvPr/>
        </p:nvSpPr>
        <p:spPr>
          <a:xfrm>
            <a:off x="6493384" y="72626"/>
            <a:ext cx="2340373" cy="9978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utskrift/PDF: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Høyreklikk når du står i skjemaet.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 å få ut hele skjemaet: stå i trinn </a:t>
            </a:r>
            <a:r>
              <a:rPr lang="nb-NO" sz="9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når du velger utskrift.)</a:t>
            </a:r>
          </a:p>
        </p:txBody>
      </p:sp>
    </p:spTree>
    <p:extLst>
      <p:ext uri="{BB962C8B-B14F-4D97-AF65-F5344CB8AC3E}">
        <p14:creationId xmlns:p14="http://schemas.microsoft.com/office/powerpoint/2010/main" val="370653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EA01-BA29-C195-2601-44548F1DC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4CD37CA-D47B-3BBC-8462-B6B4CC9163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1511005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C2230C-A9F5-020B-8320-69C3E19A29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2915790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79254E-8B20-5B8E-E662-AC5F937778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70" y="4337904"/>
            <a:ext cx="9374846" cy="1064509"/>
          </a:xfrm>
          <a:prstGeom prst="rect">
            <a:avLst/>
          </a:prstGeom>
        </p:spPr>
        <p:txBody>
          <a:bodyPr/>
          <a:lstStyle/>
          <a:p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76766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22E071B-6DAB-40B8-9DA5-36D91605DCFB}"/>
              </a:ext>
            </a:extLst>
          </p:cNvPr>
          <p:cNvSpPr txBox="1"/>
          <p:nvPr/>
        </p:nvSpPr>
        <p:spPr>
          <a:xfrm>
            <a:off x="1076378" y="553864"/>
            <a:ext cx="461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Lenker til referanser i skissen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2F297B4-FC96-4F0E-A989-98B050367064}"/>
              </a:ext>
            </a:extLst>
          </p:cNvPr>
          <p:cNvSpPr txBox="1"/>
          <p:nvPr/>
        </p:nvSpPr>
        <p:spPr>
          <a:xfrm>
            <a:off x="1076378" y="1520517"/>
            <a:ext cx="2461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6.3  TRL-nivå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7.2 EUs taksonomi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Ref. 8.3  Katapult-sentre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78E3E2E-2BC9-46EA-BE6E-F6073811A14D}"/>
              </a:ext>
            </a:extLst>
          </p:cNvPr>
          <p:cNvSpPr txBox="1"/>
          <p:nvPr/>
        </p:nvSpPr>
        <p:spPr>
          <a:xfrm>
            <a:off x="3690257" y="1452590"/>
            <a:ext cx="609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Technology Readiness Level (TRL) (innovasjonnorge.no)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2E30C51-686F-4A34-BF07-9D6DBBC6CBB1}"/>
              </a:ext>
            </a:extLst>
          </p:cNvPr>
          <p:cNvSpPr txBox="1"/>
          <p:nvPr/>
        </p:nvSpPr>
        <p:spPr>
          <a:xfrm>
            <a:off x="3690257" y="2074515"/>
            <a:ext cx="417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Innovasjon Norges EUs taksonomi-verktøy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39ABBA1-8EE2-4849-8075-61C2CE191A05}"/>
              </a:ext>
            </a:extLst>
          </p:cNvPr>
          <p:cNvSpPr txBox="1"/>
          <p:nvPr/>
        </p:nvSpPr>
        <p:spPr>
          <a:xfrm>
            <a:off x="3690257" y="2628513"/>
            <a:ext cx="154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Norsk katapult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0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22E071B-6DAB-40B8-9DA5-36D91605DCFB}"/>
              </a:ext>
            </a:extLst>
          </p:cNvPr>
          <p:cNvSpPr txBox="1"/>
          <p:nvPr/>
        </p:nvSpPr>
        <p:spPr>
          <a:xfrm>
            <a:off x="873179" y="499674"/>
            <a:ext cx="461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Praktisk info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E7EEFF-0D87-43B8-B8F5-FE77403307CF}"/>
              </a:ext>
            </a:extLst>
          </p:cNvPr>
          <p:cNvSpPr txBox="1"/>
          <p:nvPr/>
        </p:nvSpPr>
        <p:spPr>
          <a:xfrm>
            <a:off x="4048617" y="1401288"/>
            <a:ext cx="64844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Obligatorisk skisse før søknad til Grønn plattform 2025 (forskningsradet.no)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B2F2E0F-6A3D-4018-9C3C-B3C08FA1EB5C}"/>
              </a:ext>
            </a:extLst>
          </p:cNvPr>
          <p:cNvSpPr txBox="1"/>
          <p:nvPr/>
        </p:nvSpPr>
        <p:spPr>
          <a:xfrm>
            <a:off x="1076378" y="1821888"/>
            <a:ext cx="10236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 finner vi Skisseskjema, hvordan fyller vi det ut og sender det inn?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 inn på </a:t>
            </a:r>
            <a:r>
              <a:rPr lang="nb-NO" sz="1600" b="0" i="0">
                <a:solidFill>
                  <a:srgbClr val="00338D"/>
                </a:solidFill>
                <a:effectLst/>
                <a:latin typeface="Neue Montreal"/>
                <a:hlinkClick r:id="rId4" tooltip="Min side"/>
              </a:rPr>
              <a:t>Min side</a:t>
            </a:r>
            <a:r>
              <a:rPr lang="nb-NO" sz="1600" b="0" i="0">
                <a:solidFill>
                  <a:srgbClr val="1F1F1F"/>
                </a:solidFill>
                <a:effectLst/>
                <a:latin typeface="Neue Montreal"/>
              </a:rPr>
              <a:t> hos Innovasjon Norge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og følg oppskriften nedenfor: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7D99CC1-47EF-4F30-BB2C-7BA018C36B9A}"/>
              </a:ext>
            </a:extLst>
          </p:cNvPr>
          <p:cNvSpPr txBox="1"/>
          <p:nvPr/>
        </p:nvSpPr>
        <p:spPr>
          <a:xfrm>
            <a:off x="1076378" y="1401288"/>
            <a:ext cx="3161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 om skisseutlysningen: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6F5EAF3-9126-4842-B1CF-0CB8181EA8D1}"/>
              </a:ext>
            </a:extLst>
          </p:cNvPr>
          <p:cNvSpPr/>
          <p:nvPr/>
        </p:nvSpPr>
        <p:spPr>
          <a:xfrm>
            <a:off x="-1" y="1"/>
            <a:ext cx="12132129" cy="68521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ktangel: avrundede hjørner 47">
            <a:extLst>
              <a:ext uri="{FF2B5EF4-FFF2-40B4-BE49-F238E27FC236}">
                <a16:creationId xmlns:a16="http://schemas.microsoft.com/office/drawing/2014/main" id="{033EAFB8-A3EA-4111-A828-FB96CBD92F38}"/>
              </a:ext>
            </a:extLst>
          </p:cNvPr>
          <p:cNvSpPr/>
          <p:nvPr/>
        </p:nvSpPr>
        <p:spPr>
          <a:xfrm>
            <a:off x="851543" y="2626801"/>
            <a:ext cx="7243029" cy="2032571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C14FAEF7-CDC9-4C03-BDFC-5DF851C0A372}"/>
              </a:ext>
            </a:extLst>
          </p:cNvPr>
          <p:cNvSpPr/>
          <p:nvPr/>
        </p:nvSpPr>
        <p:spPr>
          <a:xfrm>
            <a:off x="2267543" y="4994494"/>
            <a:ext cx="5827029" cy="1747992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ktangel: avrundede hjørner 49">
            <a:extLst>
              <a:ext uri="{FF2B5EF4-FFF2-40B4-BE49-F238E27FC236}">
                <a16:creationId xmlns:a16="http://schemas.microsoft.com/office/drawing/2014/main" id="{0179006E-B73B-4DAB-80A5-7482978A995E}"/>
              </a:ext>
            </a:extLst>
          </p:cNvPr>
          <p:cNvSpPr/>
          <p:nvPr/>
        </p:nvSpPr>
        <p:spPr>
          <a:xfrm>
            <a:off x="8421813" y="2390585"/>
            <a:ext cx="3565329" cy="4345983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1831B599-EA74-4827-8B64-4A950B36063E}"/>
              </a:ext>
            </a:extLst>
          </p:cNvPr>
          <p:cNvSpPr txBox="1"/>
          <p:nvPr/>
        </p:nvSpPr>
        <p:spPr>
          <a:xfrm>
            <a:off x="1076378" y="998167"/>
            <a:ext cx="159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Grønn plattform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C9BD38C-5E05-4133-8855-12CE31F4A136}"/>
              </a:ext>
            </a:extLst>
          </p:cNvPr>
          <p:cNvSpPr/>
          <p:nvPr/>
        </p:nvSpPr>
        <p:spPr>
          <a:xfrm>
            <a:off x="936000" y="113114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CF8E424-1BC2-4FFF-9346-9F8B87C5A093}"/>
              </a:ext>
            </a:extLst>
          </p:cNvPr>
          <p:cNvSpPr/>
          <p:nvPr/>
        </p:nvSpPr>
        <p:spPr>
          <a:xfrm>
            <a:off x="936000" y="1540932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9FACD39-CBDC-4C65-A2DD-DC12BA96F41D}"/>
              </a:ext>
            </a:extLst>
          </p:cNvPr>
          <p:cNvSpPr/>
          <p:nvPr/>
        </p:nvSpPr>
        <p:spPr>
          <a:xfrm>
            <a:off x="936000" y="194516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603A45E-9518-47A5-8649-80FFC31B7ED6}"/>
              </a:ext>
            </a:extLst>
          </p:cNvPr>
          <p:cNvSpPr txBox="1"/>
          <p:nvPr/>
        </p:nvSpPr>
        <p:spPr>
          <a:xfrm>
            <a:off x="2492378" y="1003819"/>
            <a:ext cx="841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Informasjonsvideo med gjennomgang av skissen ligger på siden «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Veiledning, spørsmål og svar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07296-81C5-611B-D708-BC9B27A92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301" y="2699450"/>
            <a:ext cx="2149043" cy="179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4790A852-0953-429B-AC45-9A71C6CD6CC0}"/>
              </a:ext>
            </a:extLst>
          </p:cNvPr>
          <p:cNvSpPr/>
          <p:nvPr/>
        </p:nvSpPr>
        <p:spPr>
          <a:xfrm>
            <a:off x="2955245" y="2956693"/>
            <a:ext cx="2178370" cy="120364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du har logget inn med din ID;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Velg aktør (virksomhet) fra liste,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eller «Finn bedrift».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(Ikke gå videre som privatperson.)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informasjon om hvem som kan sende inn skisse; se informasjon om skisseutlysningen.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590469-267A-4179-981A-87F39083C08F}"/>
              </a:ext>
            </a:extLst>
          </p:cNvPr>
          <p:cNvGrpSpPr/>
          <p:nvPr/>
        </p:nvGrpSpPr>
        <p:grpSpPr>
          <a:xfrm>
            <a:off x="5116188" y="2626801"/>
            <a:ext cx="2617181" cy="1959181"/>
            <a:chOff x="5043229" y="2487584"/>
            <a:chExt cx="2617181" cy="19591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1AA522-7FFB-01AD-F204-38641C58F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43229" y="2487584"/>
              <a:ext cx="2617181" cy="19591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B9174E-098B-0697-B0FC-B37A4F873DB7}"/>
                </a:ext>
              </a:extLst>
            </p:cNvPr>
            <p:cNvSpPr txBox="1"/>
            <p:nvPr/>
          </p:nvSpPr>
          <p:spPr>
            <a:xfrm>
              <a:off x="5246413" y="3045150"/>
              <a:ext cx="146997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b="1" err="1">
                  <a:solidFill>
                    <a:schemeClr val="bg2">
                      <a:lumMod val="50000"/>
                    </a:schemeClr>
                  </a:solidFill>
                </a:rPr>
                <a:t>Nasse</a:t>
              </a:r>
              <a:r>
                <a:rPr lang="en-GB" sz="700" b="1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sz="700" b="1" err="1">
                  <a:solidFill>
                    <a:schemeClr val="bg2">
                      <a:lumMod val="50000"/>
                    </a:schemeClr>
                  </a:solidFill>
                </a:rPr>
                <a:t>Nøff</a:t>
              </a:r>
              <a:endParaRPr lang="nb-NO" sz="7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2100DD-4E24-4C38-2B75-61CDEA65F531}"/>
                </a:ext>
              </a:extLst>
            </p:cNvPr>
            <p:cNvSpPr txBox="1"/>
            <p:nvPr/>
          </p:nvSpPr>
          <p:spPr>
            <a:xfrm>
              <a:off x="5235989" y="3605571"/>
              <a:ext cx="146997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b="1" err="1">
                  <a:solidFill>
                    <a:schemeClr val="bg2">
                      <a:lumMod val="50000"/>
                    </a:schemeClr>
                  </a:solidFill>
                </a:rPr>
                <a:t>Hundremeterskogen</a:t>
              </a:r>
              <a:r>
                <a:rPr lang="en-GB" sz="700" b="1">
                  <a:solidFill>
                    <a:schemeClr val="bg2">
                      <a:lumMod val="50000"/>
                    </a:schemeClr>
                  </a:solidFill>
                </a:rPr>
                <a:t> AS</a:t>
              </a:r>
              <a:endParaRPr lang="nb-NO" sz="7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0A5575-8591-2DCC-C5FC-7FB00230DC05}"/>
                </a:ext>
              </a:extLst>
            </p:cNvPr>
            <p:cNvSpPr txBox="1"/>
            <p:nvPr/>
          </p:nvSpPr>
          <p:spPr>
            <a:xfrm>
              <a:off x="5252316" y="3323555"/>
              <a:ext cx="146997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>
                  <a:solidFill>
                    <a:schemeClr val="bg2">
                      <a:lumMod val="50000"/>
                    </a:schemeClr>
                  </a:solidFill>
                </a:rPr>
                <a:t>010158 *****</a:t>
              </a:r>
              <a:endParaRPr lang="nb-NO" sz="6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31E500-053F-0CD0-3F38-A9339C9CF7F5}"/>
                </a:ext>
              </a:extLst>
            </p:cNvPr>
            <p:cNvSpPr txBox="1"/>
            <p:nvPr/>
          </p:nvSpPr>
          <p:spPr>
            <a:xfrm>
              <a:off x="5246413" y="3876427"/>
              <a:ext cx="146997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>
                  <a:solidFill>
                    <a:schemeClr val="bg2">
                      <a:lumMod val="50000"/>
                    </a:schemeClr>
                  </a:solidFill>
                </a:rPr>
                <a:t>123456789</a:t>
              </a:r>
              <a:endParaRPr lang="nb-NO" sz="6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B2F385B-3C5B-DB56-B364-3442FA239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679" y="5291572"/>
            <a:ext cx="5410478" cy="105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E72B7FC4-FF54-46D1-AEE2-B2F1AA78AE1F}"/>
              </a:ext>
            </a:extLst>
          </p:cNvPr>
          <p:cNvSpPr/>
          <p:nvPr/>
        </p:nvSpPr>
        <p:spPr>
          <a:xfrm>
            <a:off x="5256792" y="5594134"/>
            <a:ext cx="2530310" cy="59142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BFDA04-BAE8-E397-9B9E-3755E007EE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2476" y="4076177"/>
            <a:ext cx="2028786" cy="25170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55C253-7554-D5C5-3512-F053371C4BF4}"/>
              </a:ext>
            </a:extLst>
          </p:cNvPr>
          <p:cNvSpPr txBox="1"/>
          <p:nvPr/>
        </p:nvSpPr>
        <p:spPr>
          <a:xfrm>
            <a:off x="4761517" y="25724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2.</a:t>
            </a:r>
            <a:endParaRPr lang="nb-NO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1907F6-A404-6CE7-0C0A-5053297CB9BB}"/>
              </a:ext>
            </a:extLst>
          </p:cNvPr>
          <p:cNvSpPr txBox="1"/>
          <p:nvPr/>
        </p:nvSpPr>
        <p:spPr>
          <a:xfrm>
            <a:off x="1014301" y="286601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1.</a:t>
            </a:r>
            <a:endParaRPr lang="nb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ADE970-D22F-18DC-BF66-0EBAC559C795}"/>
              </a:ext>
            </a:extLst>
          </p:cNvPr>
          <p:cNvSpPr txBox="1"/>
          <p:nvPr/>
        </p:nvSpPr>
        <p:spPr>
          <a:xfrm>
            <a:off x="2443068" y="49786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3.</a:t>
            </a:r>
            <a:endParaRPr lang="nb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E7C14-4418-4962-AC65-71675CC9049C}"/>
              </a:ext>
            </a:extLst>
          </p:cNvPr>
          <p:cNvSpPr txBox="1"/>
          <p:nvPr/>
        </p:nvSpPr>
        <p:spPr>
          <a:xfrm>
            <a:off x="8540179" y="263312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4.</a:t>
            </a:r>
            <a:endParaRPr lang="nb-NO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9501CD1-CD20-583B-E12D-1D7329C08E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3775" y="2543361"/>
            <a:ext cx="2985523" cy="114995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9FBBD0C-B99A-9116-FE7B-8EFEA67E20E6}"/>
              </a:ext>
            </a:extLst>
          </p:cNvPr>
          <p:cNvSpPr txBox="1"/>
          <p:nvPr/>
        </p:nvSpPr>
        <p:spPr>
          <a:xfrm>
            <a:off x="9280676" y="419424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5.</a:t>
            </a:r>
            <a:endParaRPr lang="nb-NO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A49905-AC4C-AF79-D931-D3E01FE12DDA}"/>
              </a:ext>
            </a:extLst>
          </p:cNvPr>
          <p:cNvSpPr txBox="1"/>
          <p:nvPr/>
        </p:nvSpPr>
        <p:spPr>
          <a:xfrm>
            <a:off x="8903457" y="2954476"/>
            <a:ext cx="146997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err="1">
                <a:solidFill>
                  <a:schemeClr val="bg2">
                    <a:lumMod val="50000"/>
                  </a:schemeClr>
                </a:solidFill>
              </a:rPr>
              <a:t>Hundremeterskogen</a:t>
            </a:r>
            <a:r>
              <a:rPr lang="en-GB" sz="700" b="1">
                <a:solidFill>
                  <a:schemeClr val="bg2">
                    <a:lumMod val="50000"/>
                  </a:schemeClr>
                </a:solidFill>
              </a:rPr>
              <a:t> AS</a:t>
            </a:r>
            <a:endParaRPr lang="nb-NO" sz="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A1DD93-2766-30DC-B2ED-F32E910D65A2}"/>
              </a:ext>
            </a:extLst>
          </p:cNvPr>
          <p:cNvSpPr txBox="1"/>
          <p:nvPr/>
        </p:nvSpPr>
        <p:spPr>
          <a:xfrm>
            <a:off x="9641372" y="3102485"/>
            <a:ext cx="55453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2">
                    <a:lumMod val="50000"/>
                  </a:schemeClr>
                </a:solidFill>
              </a:rPr>
              <a:t>123456789</a:t>
            </a:r>
            <a:endParaRPr lang="nb-NO" sz="6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8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CD33434-5D6D-44E8-9816-E2AE6EC40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B7D7A9-1DB9-4F26-883D-743F19586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51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FB213-7C88-8851-7D85-A573EF9AD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932DBE-7319-D898-372F-7BDD929B9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A287A-8C31-4AE4-B1E4-02C0F2081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8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5CDE1EC-C6C5-4845-9969-1B2443DB49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4151A4-DD30-4266-BF2B-7E4124713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EED52C-6544-4A88-A8FD-71DA126D4F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91C1C9-0AD7-4467-B4E4-E9F2D2E6E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75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B33DA9F-3AD9-4E56-B0DC-777937F68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84067E-99A3-470F-A60A-CED66DF10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1B22A6-6E40-4BE8-B5B8-773CB5EA2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40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B3CBFD8-47FC-4222-8B3E-74E0E008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94619D-DD06-4923-8531-633A5D502E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A29191-6A83-4587-B184-04B7B14214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82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8B0DE18-35BD-4849-B391-8A3A88430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DE02C9-53C5-405C-9095-A9C777A01E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9FE0E-4190-4680-B0AB-8C9C18EAF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34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C20D17-7FB0-49D9-9CA2-3035D46EC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F44381-F594-4DC7-B6FA-3E8DC08D4B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8C3738-E76D-4D43-9F25-F8C330245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673485"/>
      </p:ext>
    </p:extLst>
  </p:cSld>
  <p:clrMapOvr>
    <a:masterClrMapping/>
  </p:clrMapOvr>
</p:sld>
</file>

<file path=ppt/theme/theme1.xml><?xml version="1.0" encoding="utf-8"?>
<a:theme xmlns:a="http://schemas.openxmlformats.org/drawingml/2006/main" name="Grønn plattform 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Forskningsrådet">
      <a:dk1>
        <a:srgbClr val="081319"/>
      </a:dk1>
      <a:lt1>
        <a:srgbClr val="FFFFFF"/>
      </a:lt1>
      <a:dk2>
        <a:srgbClr val="1C4459"/>
      </a:dk2>
      <a:lt2>
        <a:srgbClr val="CFD7DB"/>
      </a:lt2>
      <a:accent1>
        <a:srgbClr val="00338D"/>
      </a:accent1>
      <a:accent2>
        <a:srgbClr val="00BEE2"/>
      </a:accent2>
      <a:accent3>
        <a:srgbClr val="FF7D00"/>
      </a:accent3>
      <a:accent4>
        <a:srgbClr val="768F9C"/>
      </a:accent4>
      <a:accent5>
        <a:srgbClr val="A50050"/>
      </a:accent5>
      <a:accent6>
        <a:srgbClr val="85CC98"/>
      </a:accent6>
      <a:hlink>
        <a:srgbClr val="01328C"/>
      </a:hlink>
      <a:folHlink>
        <a:srgbClr val="1C445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R_mal_002" id="{E4BF3523-E7B1-4646-94B5-8FA8501DDFC3}" vid="{A1FDAA00-C857-7B42-9EBC-EB85453ACA3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ee63a6-e3cc-4587-af8c-1bd8aa8ee867" xsi:nil="true"/>
    <lcf76f155ced4ddcb4097134ff3c332f xmlns="263ce648-b629-4057-b9f8-8f18e47413e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6C8446F5C5546B1E96DC84DF264E0" ma:contentTypeVersion="17" ma:contentTypeDescription="Create a new document." ma:contentTypeScope="" ma:versionID="74060946e8a659c70467f3a8a10bbe82">
  <xsd:schema xmlns:xsd="http://www.w3.org/2001/XMLSchema" xmlns:xs="http://www.w3.org/2001/XMLSchema" xmlns:p="http://schemas.microsoft.com/office/2006/metadata/properties" xmlns:ns2="263ce648-b629-4057-b9f8-8f18e47413e1" xmlns:ns3="75ee63a6-e3cc-4587-af8c-1bd8aa8ee867" targetNamespace="http://schemas.microsoft.com/office/2006/metadata/properties" ma:root="true" ma:fieldsID="77163f25681a60cd65711feb3c09d3e8" ns2:_="" ns3:_="">
    <xsd:import namespace="263ce648-b629-4057-b9f8-8f18e47413e1"/>
    <xsd:import namespace="75ee63a6-e3cc-4587-af8c-1bd8aa8ee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ce648-b629-4057-b9f8-8f18e4741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e63a6-e3cc-4587-af8c-1bd8aa8ee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f179174-ba69-401f-8334-c31c092a5030}" ma:internalName="TaxCatchAll" ma:showField="CatchAllData" ma:web="75ee63a6-e3cc-4587-af8c-1bd8aa8ee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C2A665-F9EF-4F3C-A6E3-A3D5ADF5B40E}">
  <ds:schemaRefs>
    <ds:schemaRef ds:uri="http://purl.org/dc/dcmitype/"/>
    <ds:schemaRef ds:uri="http://purl.org/dc/terms/"/>
    <ds:schemaRef ds:uri="http://schemas.microsoft.com/office/2006/documentManagement/types"/>
    <ds:schemaRef ds:uri="75ee63a6-e3cc-4587-af8c-1bd8aa8ee867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63ce648-b629-4057-b9f8-8f18e47413e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BFCACD-4C02-4935-8D41-DF61E6473BCF}">
  <ds:schemaRefs>
    <ds:schemaRef ds:uri="263ce648-b629-4057-b9f8-8f18e47413e1"/>
    <ds:schemaRef ds:uri="75ee63a6-e3cc-4587-af8c-1bd8aa8ee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94A482-9ECE-4D3D-BBBF-8E77D58603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InnovationNorway</vt:lpstr>
      <vt:lpstr>Neue Montreal</vt:lpstr>
      <vt:lpstr>Grønn plattform 23</vt:lpstr>
      <vt:lpstr>3_Office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Rigmor Fardal</dc:creator>
  <cp:lastModifiedBy>Gro Marthinsen</cp:lastModifiedBy>
  <cp:revision>1</cp:revision>
  <cp:lastPrinted>2023-01-11T16:04:34Z</cp:lastPrinted>
  <dcterms:created xsi:type="dcterms:W3CDTF">2023-01-08T20:19:29Z</dcterms:created>
  <dcterms:modified xsi:type="dcterms:W3CDTF">2025-01-21T10:09:14Z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1b3e3d-01ff-44be-8e41-bb9a1b879f55_Enabled">
    <vt:lpwstr>true</vt:lpwstr>
  </property>
  <property fmtid="{D5CDD505-2E9C-101B-9397-08002B2CF9AE}" pid="3" name="MSIP_Label_111b3e3d-01ff-44be-8e41-bb9a1b879f55_SetDate">
    <vt:lpwstr>2023-01-08T20:50:07Z</vt:lpwstr>
  </property>
  <property fmtid="{D5CDD505-2E9C-101B-9397-08002B2CF9AE}" pid="4" name="MSIP_Label_111b3e3d-01ff-44be-8e41-bb9a1b879f55_Method">
    <vt:lpwstr>Privileged</vt:lpwstr>
  </property>
  <property fmtid="{D5CDD505-2E9C-101B-9397-08002B2CF9AE}" pid="5" name="MSIP_Label_111b3e3d-01ff-44be-8e41-bb9a1b879f55_Name">
    <vt:lpwstr>111b3e3d-01ff-44be-8e41-bb9a1b879f55</vt:lpwstr>
  </property>
  <property fmtid="{D5CDD505-2E9C-101B-9397-08002B2CF9AE}" pid="6" name="MSIP_Label_111b3e3d-01ff-44be-8e41-bb9a1b879f55_SiteId">
    <vt:lpwstr>a9b13882-99a6-4b28-9368-b64c69bf0256</vt:lpwstr>
  </property>
  <property fmtid="{D5CDD505-2E9C-101B-9397-08002B2CF9AE}" pid="7" name="MSIP_Label_111b3e3d-01ff-44be-8e41-bb9a1b879f55_ActionId">
    <vt:lpwstr>afdcb40d-8787-4d01-84c8-4281934cde31</vt:lpwstr>
  </property>
  <property fmtid="{D5CDD505-2E9C-101B-9397-08002B2CF9AE}" pid="8" name="MSIP_Label_111b3e3d-01ff-44be-8e41-bb9a1b879f55_ContentBits">
    <vt:lpwstr>0</vt:lpwstr>
  </property>
  <property fmtid="{D5CDD505-2E9C-101B-9397-08002B2CF9AE}" pid="9" name="ContentTypeId">
    <vt:lpwstr>0x010100D7D6C8446F5C5546B1E96DC84DF264E0</vt:lpwstr>
  </property>
  <property fmtid="{D5CDD505-2E9C-101B-9397-08002B2CF9AE}" pid="10" name="MediaServiceImageTags">
    <vt:lpwstr/>
  </property>
  <property fmtid="{D5CDD505-2E9C-101B-9397-08002B2CF9AE}" pid="11" name="MSIP_Label_bcba7332-1be0-430e-aa19-ed0aa2128bff_Enabled">
    <vt:lpwstr>true</vt:lpwstr>
  </property>
  <property fmtid="{D5CDD505-2E9C-101B-9397-08002B2CF9AE}" pid="12" name="MSIP_Label_bcba7332-1be0-430e-aa19-ed0aa2128bff_SetDate">
    <vt:lpwstr>2025-01-14T07:55:20Z</vt:lpwstr>
  </property>
  <property fmtid="{D5CDD505-2E9C-101B-9397-08002B2CF9AE}" pid="13" name="MSIP_Label_bcba7332-1be0-430e-aa19-ed0aa2128bff_Method">
    <vt:lpwstr>Standard</vt:lpwstr>
  </property>
  <property fmtid="{D5CDD505-2E9C-101B-9397-08002B2CF9AE}" pid="14" name="MSIP_Label_bcba7332-1be0-430e-aa19-ed0aa2128bff_Name">
    <vt:lpwstr>Internal</vt:lpwstr>
  </property>
  <property fmtid="{D5CDD505-2E9C-101B-9397-08002B2CF9AE}" pid="15" name="MSIP_Label_bcba7332-1be0-430e-aa19-ed0aa2128bff_SiteId">
    <vt:lpwstr>c39d49f7-9eed-4307-b032-bb28f3cf9d79</vt:lpwstr>
  </property>
  <property fmtid="{D5CDD505-2E9C-101B-9397-08002B2CF9AE}" pid="16" name="MSIP_Label_bcba7332-1be0-430e-aa19-ed0aa2128bff_ActionId">
    <vt:lpwstr>988b7fb2-e746-4a78-8e20-52374400f5db</vt:lpwstr>
  </property>
  <property fmtid="{D5CDD505-2E9C-101B-9397-08002B2CF9AE}" pid="17" name="MSIP_Label_bcba7332-1be0-430e-aa19-ed0aa2128bff_ContentBits">
    <vt:lpwstr>0</vt:lpwstr>
  </property>
</Properties>
</file>